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24"/>
  </p:notesMasterIdLst>
  <p:sldIdLst>
    <p:sldId id="277" r:id="rId2"/>
    <p:sldId id="278" r:id="rId3"/>
    <p:sldId id="286" r:id="rId4"/>
    <p:sldId id="288" r:id="rId5"/>
    <p:sldId id="289" r:id="rId6"/>
    <p:sldId id="290" r:id="rId7"/>
    <p:sldId id="279" r:id="rId8"/>
    <p:sldId id="291" r:id="rId9"/>
    <p:sldId id="298" r:id="rId10"/>
    <p:sldId id="280" r:id="rId11"/>
    <p:sldId id="292" r:id="rId12"/>
    <p:sldId id="281" r:id="rId13"/>
    <p:sldId id="299" r:id="rId14"/>
    <p:sldId id="282" r:id="rId15"/>
    <p:sldId id="293" r:id="rId16"/>
    <p:sldId id="283" r:id="rId17"/>
    <p:sldId id="294" r:id="rId18"/>
    <p:sldId id="284" r:id="rId19"/>
    <p:sldId id="295" r:id="rId20"/>
    <p:sldId id="296" r:id="rId21"/>
    <p:sldId id="285" r:id="rId22"/>
    <p:sldId id="297" r:id="rId23"/>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88" autoAdjust="0"/>
    <p:restoredTop sz="94574" autoAdjust="0"/>
  </p:normalViewPr>
  <p:slideViewPr>
    <p:cSldViewPr>
      <p:cViewPr>
        <p:scale>
          <a:sx n="66" d="100"/>
          <a:sy n="66" d="100"/>
        </p:scale>
        <p:origin x="-1506" y="-168"/>
      </p:cViewPr>
      <p:guideLst>
        <p:guide orient="horz" pos="2160"/>
        <p:guide pos="2880"/>
      </p:guideLst>
    </p:cSldViewPr>
  </p:slideViewPr>
  <p:outlineViewPr>
    <p:cViewPr>
      <p:scale>
        <a:sx n="33" d="100"/>
        <a:sy n="33" d="100"/>
      </p:scale>
      <p:origin x="0" y="576"/>
    </p:cViewPr>
  </p:outlineViewPr>
  <p:notesTextViewPr>
    <p:cViewPr>
      <p:scale>
        <a:sx n="100" d="100"/>
        <a:sy n="100" d="100"/>
      </p:scale>
      <p:origin x="0" y="0"/>
    </p:cViewPr>
  </p:notesTextViewPr>
  <p:sorterViewPr>
    <p:cViewPr>
      <p:scale>
        <a:sx n="66" d="100"/>
        <a:sy n="66" d="100"/>
      </p:scale>
      <p:origin x="0" y="254"/>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79A4C71-BD2A-48D6-AB8B-CE77EF772E15}" type="datetimeFigureOut">
              <a:rPr lang="fr-FR" smtClean="0"/>
              <a:pPr/>
              <a:t>02/03/2016</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8694005-28F2-47E4-8895-089D4A46FF4B}" type="slidenum">
              <a:rPr lang="fr-FR" smtClean="0"/>
              <a:pPr/>
              <a:t>‹N°›</a:t>
            </a:fld>
            <a:endParaRPr lang="fr-F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10" name="Triangle rect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r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fr-FR" smtClean="0"/>
              <a:t>Cliquez pour modifier le style du titre</a:t>
            </a:r>
            <a:endParaRPr kumimoji="0" lang="en-US"/>
          </a:p>
        </p:txBody>
      </p:sp>
      <p:sp>
        <p:nvSpPr>
          <p:cNvPr id="17" name="Sous-titr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fr-FR" smtClean="0"/>
              <a:t>Cliquez pour modifier le style des sous-titres du masque</a:t>
            </a:r>
            <a:endParaRPr kumimoji="0" lang="en-US"/>
          </a:p>
        </p:txBody>
      </p:sp>
      <p:grpSp>
        <p:nvGrpSpPr>
          <p:cNvPr id="2" name="Groupe 1"/>
          <p:cNvGrpSpPr/>
          <p:nvPr/>
        </p:nvGrpSpPr>
        <p:grpSpPr>
          <a:xfrm>
            <a:off x="-3765" y="4953000"/>
            <a:ext cx="9147765" cy="1912088"/>
            <a:chOff x="-3765" y="4832896"/>
            <a:chExt cx="9147765" cy="2032192"/>
          </a:xfrm>
        </p:grpSpPr>
        <p:sp>
          <p:nvSpPr>
            <p:cNvPr id="7" name="Forme libre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orme libre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orme libre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Connecteur droit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Espace réservé de la date 29"/>
          <p:cNvSpPr>
            <a:spLocks noGrp="1"/>
          </p:cNvSpPr>
          <p:nvPr>
            <p:ph type="dt" sz="half" idx="10"/>
          </p:nvPr>
        </p:nvSpPr>
        <p:spPr/>
        <p:txBody>
          <a:bodyPr/>
          <a:lstStyle>
            <a:lvl1pPr>
              <a:defRPr>
                <a:solidFill>
                  <a:srgbClr val="FFFFFF"/>
                </a:solidFill>
              </a:defRPr>
            </a:lvl1pPr>
            <a:extLst/>
          </a:lstStyle>
          <a:p>
            <a:fld id="{8B469783-448D-4283-826B-2213E9BA9E29}" type="datetime1">
              <a:rPr lang="fr-FR" smtClean="0"/>
              <a:pPr/>
              <a:t>02/03/2016</a:t>
            </a:fld>
            <a:endParaRPr lang="fr-BE"/>
          </a:p>
        </p:txBody>
      </p:sp>
      <p:sp>
        <p:nvSpPr>
          <p:cNvPr id="19" name="Espace réservé du pied de page 18"/>
          <p:cNvSpPr>
            <a:spLocks noGrp="1"/>
          </p:cNvSpPr>
          <p:nvPr>
            <p:ph type="ftr" sz="quarter" idx="11"/>
          </p:nvPr>
        </p:nvSpPr>
        <p:spPr/>
        <p:txBody>
          <a:bodyPr/>
          <a:lstStyle>
            <a:lvl1pPr>
              <a:defRPr>
                <a:solidFill>
                  <a:schemeClr val="accent1">
                    <a:tint val="20000"/>
                  </a:schemeClr>
                </a:solidFill>
              </a:defRPr>
            </a:lvl1pPr>
            <a:extLst/>
          </a:lstStyle>
          <a:p>
            <a:r>
              <a:rPr lang="fr-BE" smtClean="0"/>
              <a:t>M.DJAFFAR</a:t>
            </a:r>
            <a:endParaRPr lang="fr-BE"/>
          </a:p>
        </p:txBody>
      </p:sp>
      <p:sp>
        <p:nvSpPr>
          <p:cNvPr id="27" name="Espace réservé du numéro de diapositive 26"/>
          <p:cNvSpPr>
            <a:spLocks noGrp="1"/>
          </p:cNvSpPr>
          <p:nvPr>
            <p:ph type="sldNum" sz="quarter" idx="12"/>
          </p:nvPr>
        </p:nvSpPr>
        <p:spPr/>
        <p:txBody>
          <a:bodyPr/>
          <a:lstStyle>
            <a:lvl1pPr>
              <a:defRPr>
                <a:solidFill>
                  <a:srgbClr val="FFFFFF"/>
                </a:solidFill>
              </a:defRPr>
            </a:lvl1pPr>
            <a:extLst/>
          </a:lstStyle>
          <a:p>
            <a:fld id="{CF4668DC-857F-487D-BFFA-8C0CA5037977}" type="slidenum">
              <a:rPr lang="fr-BE" smtClean="0"/>
              <a:pPr/>
              <a:t>‹N°›</a:t>
            </a:fld>
            <a:endParaRPr lang="fr-B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457200" y="1481329"/>
            <a:ext cx="8229600" cy="4386071"/>
          </a:xfrm>
        </p:spPr>
        <p:txBody>
          <a:bodyPr vert="eaVert"/>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C1900A23-0E29-4F69-A3FB-44EEF91E6C1E}" type="datetime1">
              <a:rPr lang="fr-FR" smtClean="0"/>
              <a:pPr/>
              <a:t>02/03/2016</a:t>
            </a:fld>
            <a:endParaRPr lang="fr-BE"/>
          </a:p>
        </p:txBody>
      </p:sp>
      <p:sp>
        <p:nvSpPr>
          <p:cNvPr id="5" name="Espace réservé du pied de page 4"/>
          <p:cNvSpPr>
            <a:spLocks noGrp="1"/>
          </p:cNvSpPr>
          <p:nvPr>
            <p:ph type="ftr" sz="quarter" idx="11"/>
          </p:nvPr>
        </p:nvSpPr>
        <p:spPr/>
        <p:txBody>
          <a:bodyPr/>
          <a:lstStyle>
            <a:extLst/>
          </a:lstStyle>
          <a:p>
            <a:r>
              <a:rPr lang="fr-BE" smtClean="0"/>
              <a:t>M.DJAFFAR</a:t>
            </a:r>
            <a:endParaRPr lang="fr-BE"/>
          </a:p>
        </p:txBody>
      </p:sp>
      <p:sp>
        <p:nvSpPr>
          <p:cNvPr id="6" name="Espace réservé du numéro de diapositive 5"/>
          <p:cNvSpPr>
            <a:spLocks noGrp="1"/>
          </p:cNvSpPr>
          <p:nvPr>
            <p:ph type="sldNum" sz="quarter" idx="12"/>
          </p:nvPr>
        </p:nvSpPr>
        <p:spPr/>
        <p:txBody>
          <a:bodyPr/>
          <a:lstStyle>
            <a:extLst/>
          </a:lstStyle>
          <a:p>
            <a:fld id="{CF4668DC-857F-487D-BFFA-8C0CA5037977}" type="slidenum">
              <a:rPr lang="fr-BE" smtClean="0"/>
              <a:pPr/>
              <a:t>‹N°›</a:t>
            </a:fld>
            <a:endParaRPr lang="fr-B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844013" y="274640"/>
            <a:ext cx="1777470" cy="5592761"/>
          </a:xfrm>
        </p:spPr>
        <p:txBody>
          <a:bodyPr vert="eaVert"/>
          <a:lstStyle>
            <a:extLs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457200" y="274641"/>
            <a:ext cx="6324600" cy="5592760"/>
          </a:xfrm>
        </p:spPr>
        <p:txBody>
          <a:bodyPr vert="eaVert"/>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63210D29-291E-484F-AA14-9F9DDDE5C880}" type="datetime1">
              <a:rPr lang="fr-FR" smtClean="0"/>
              <a:pPr/>
              <a:t>02/03/2016</a:t>
            </a:fld>
            <a:endParaRPr lang="fr-BE"/>
          </a:p>
        </p:txBody>
      </p:sp>
      <p:sp>
        <p:nvSpPr>
          <p:cNvPr id="5" name="Espace réservé du pied de page 4"/>
          <p:cNvSpPr>
            <a:spLocks noGrp="1"/>
          </p:cNvSpPr>
          <p:nvPr>
            <p:ph type="ftr" sz="quarter" idx="11"/>
          </p:nvPr>
        </p:nvSpPr>
        <p:spPr/>
        <p:txBody>
          <a:bodyPr/>
          <a:lstStyle>
            <a:extLst/>
          </a:lstStyle>
          <a:p>
            <a:r>
              <a:rPr lang="fr-BE" smtClean="0"/>
              <a:t>M.DJAFFAR</a:t>
            </a:r>
            <a:endParaRPr lang="fr-BE"/>
          </a:p>
        </p:txBody>
      </p:sp>
      <p:sp>
        <p:nvSpPr>
          <p:cNvPr id="6" name="Espace réservé du numéro de diapositive 5"/>
          <p:cNvSpPr>
            <a:spLocks noGrp="1"/>
          </p:cNvSpPr>
          <p:nvPr>
            <p:ph type="sldNum" sz="quarter" idx="12"/>
          </p:nvPr>
        </p:nvSpPr>
        <p:spPr/>
        <p:txBody>
          <a:bodyPr/>
          <a:lstStyle>
            <a:extLst/>
          </a:lstStyle>
          <a:p>
            <a:fld id="{CF4668DC-857F-487D-BFFA-8C0CA5037977}" type="slidenum">
              <a:rPr lang="fr-BE" smtClean="0"/>
              <a:pPr/>
              <a:t>‹N°›</a:t>
            </a:fld>
            <a:endParaRPr lang="fr-B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23DD9C46-115D-46AE-A9D9-35F724DB23A7}" type="datetime1">
              <a:rPr lang="fr-FR" smtClean="0"/>
              <a:pPr/>
              <a:t>02/03/2016</a:t>
            </a:fld>
            <a:endParaRPr lang="fr-BE"/>
          </a:p>
        </p:txBody>
      </p:sp>
      <p:sp>
        <p:nvSpPr>
          <p:cNvPr id="5" name="Espace réservé du pied de page 4"/>
          <p:cNvSpPr>
            <a:spLocks noGrp="1"/>
          </p:cNvSpPr>
          <p:nvPr>
            <p:ph type="ftr" sz="quarter" idx="11"/>
          </p:nvPr>
        </p:nvSpPr>
        <p:spPr/>
        <p:txBody>
          <a:bodyPr/>
          <a:lstStyle>
            <a:extLst/>
          </a:lstStyle>
          <a:p>
            <a:r>
              <a:rPr lang="fr-BE" smtClean="0"/>
              <a:t>M.DJAFFAR</a:t>
            </a:r>
            <a:endParaRPr lang="fr-BE"/>
          </a:p>
        </p:txBody>
      </p:sp>
      <p:sp>
        <p:nvSpPr>
          <p:cNvPr id="6" name="Espace réservé du numéro de diapositive 5"/>
          <p:cNvSpPr>
            <a:spLocks noGrp="1"/>
          </p:cNvSpPr>
          <p:nvPr>
            <p:ph type="sldNum" sz="quarter" idx="12"/>
          </p:nvPr>
        </p:nvSpPr>
        <p:spPr/>
        <p:txBody>
          <a:bodyPr/>
          <a:lstStyle>
            <a:extLst/>
          </a:lstStyle>
          <a:p>
            <a:fld id="{CF4668DC-857F-487D-BFFA-8C0CA5037977}" type="slidenum">
              <a:rPr lang="fr-BE" smtClean="0"/>
              <a:pPr/>
              <a:t>‹N°›</a:t>
            </a:fld>
            <a:endParaRPr lang="fr-BE"/>
          </a:p>
        </p:txBody>
      </p:sp>
      <p:sp>
        <p:nvSpPr>
          <p:cNvPr id="7" name="Titre 6"/>
          <p:cNvSpPr>
            <a:spLocks noGrp="1"/>
          </p:cNvSpPr>
          <p:nvPr>
            <p:ph type="title"/>
          </p:nvPr>
        </p:nvSpPr>
        <p:spPr/>
        <p:txBody>
          <a:bodyPr rtlCol="0"/>
          <a:lstStyle>
            <a:extLst/>
          </a:lstStyle>
          <a:p>
            <a:r>
              <a:rPr kumimoji="0" lang="fr-FR" smtClean="0"/>
              <a:t>Cliquez pour modifier le style du titre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bg>
      <p:bgRef idx="1002">
        <a:schemeClr val="bg1"/>
      </p:bgRef>
    </p:bg>
    <p:spTree>
      <p:nvGrpSpPr>
        <p:cNvPr id="1" name=""/>
        <p:cNvGrpSpPr/>
        <p:nvPr/>
      </p:nvGrpSpPr>
      <p:grpSpPr>
        <a:xfrm>
          <a:off x="0" y="0"/>
          <a:ext cx="0" cy="0"/>
          <a:chOff x="0" y="0"/>
          <a:chExt cx="0" cy="0"/>
        </a:xfrm>
      </p:grpSpPr>
      <p:sp>
        <p:nvSpPr>
          <p:cNvPr id="2" name="Titr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p:txBody>
          <a:bodyPr/>
          <a:lstStyle>
            <a:extLst/>
          </a:lstStyle>
          <a:p>
            <a:fld id="{FC643C3C-593F-43D9-9B62-0CB29A6484AA}" type="datetime1">
              <a:rPr lang="fr-FR" smtClean="0"/>
              <a:pPr/>
              <a:t>02/03/2016</a:t>
            </a:fld>
            <a:endParaRPr lang="fr-BE"/>
          </a:p>
        </p:txBody>
      </p:sp>
      <p:sp>
        <p:nvSpPr>
          <p:cNvPr id="5" name="Espace réservé du pied de page 4"/>
          <p:cNvSpPr>
            <a:spLocks noGrp="1"/>
          </p:cNvSpPr>
          <p:nvPr>
            <p:ph type="ftr" sz="quarter" idx="11"/>
          </p:nvPr>
        </p:nvSpPr>
        <p:spPr/>
        <p:txBody>
          <a:bodyPr/>
          <a:lstStyle>
            <a:extLst/>
          </a:lstStyle>
          <a:p>
            <a:r>
              <a:rPr lang="fr-BE" smtClean="0"/>
              <a:t>M.DJAFFAR</a:t>
            </a:r>
            <a:endParaRPr lang="fr-BE"/>
          </a:p>
        </p:txBody>
      </p:sp>
      <p:sp>
        <p:nvSpPr>
          <p:cNvPr id="6" name="Espace réservé du numéro de diapositive 5"/>
          <p:cNvSpPr>
            <a:spLocks noGrp="1"/>
          </p:cNvSpPr>
          <p:nvPr>
            <p:ph type="sldNum" sz="quarter" idx="12"/>
          </p:nvPr>
        </p:nvSpPr>
        <p:spPr/>
        <p:txBody>
          <a:bodyPr/>
          <a:lstStyle>
            <a:extLst/>
          </a:lstStyle>
          <a:p>
            <a:fld id="{CF4668DC-857F-487D-BFFA-8C0CA5037977}" type="slidenum">
              <a:rPr lang="fr-BE" smtClean="0"/>
              <a:pPr/>
              <a:t>‹N°›</a:t>
            </a:fld>
            <a:endParaRPr lang="fr-BE"/>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bg>
      <p:bgRef idx="1002">
        <a:schemeClr val="bg1"/>
      </p:bgRef>
    </p:bg>
    <p:spTree>
      <p:nvGrpSpPr>
        <p:cNvPr id="1" name=""/>
        <p:cNvGrpSpPr/>
        <p:nvPr/>
      </p:nvGrpSpPr>
      <p:grpSpPr>
        <a:xfrm>
          <a:off x="0" y="0"/>
          <a:ext cx="0" cy="0"/>
          <a:chOff x="0" y="0"/>
          <a:chExt cx="0" cy="0"/>
        </a:xfrm>
      </p:grpSpPr>
      <p:sp>
        <p:nvSpPr>
          <p:cNvPr id="3" name="Espace réservé du contenu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extLst/>
          </a:lstStyle>
          <a:p>
            <a:fld id="{9B86EF2A-F695-4D5E-9820-A714F2F43CD4}" type="datetime1">
              <a:rPr lang="fr-FR" smtClean="0"/>
              <a:pPr/>
              <a:t>02/03/2016</a:t>
            </a:fld>
            <a:endParaRPr lang="fr-BE"/>
          </a:p>
        </p:txBody>
      </p:sp>
      <p:sp>
        <p:nvSpPr>
          <p:cNvPr id="6" name="Espace réservé du pied de page 5"/>
          <p:cNvSpPr>
            <a:spLocks noGrp="1"/>
          </p:cNvSpPr>
          <p:nvPr>
            <p:ph type="ftr" sz="quarter" idx="11"/>
          </p:nvPr>
        </p:nvSpPr>
        <p:spPr/>
        <p:txBody>
          <a:bodyPr/>
          <a:lstStyle>
            <a:extLst/>
          </a:lstStyle>
          <a:p>
            <a:r>
              <a:rPr lang="fr-BE" smtClean="0"/>
              <a:t>M.DJAFFAR</a:t>
            </a:r>
            <a:endParaRPr lang="fr-BE"/>
          </a:p>
        </p:txBody>
      </p:sp>
      <p:sp>
        <p:nvSpPr>
          <p:cNvPr id="7" name="Espace réservé du numéro de diapositive 6"/>
          <p:cNvSpPr>
            <a:spLocks noGrp="1"/>
          </p:cNvSpPr>
          <p:nvPr>
            <p:ph type="sldNum" sz="quarter" idx="12"/>
          </p:nvPr>
        </p:nvSpPr>
        <p:spPr/>
        <p:txBody>
          <a:bodyPr/>
          <a:lstStyle>
            <a:extLst/>
          </a:lstStyle>
          <a:p>
            <a:fld id="{CF4668DC-857F-487D-BFFA-8C0CA5037977}" type="slidenum">
              <a:rPr lang="fr-BE" smtClean="0"/>
              <a:pPr/>
              <a:t>‹N°›</a:t>
            </a:fld>
            <a:endParaRPr lang="fr-BE"/>
          </a:p>
        </p:txBody>
      </p:sp>
      <p:sp>
        <p:nvSpPr>
          <p:cNvPr id="8" name="Titre 7"/>
          <p:cNvSpPr>
            <a:spLocks noGrp="1"/>
          </p:cNvSpPr>
          <p:nvPr>
            <p:ph type="title"/>
          </p:nvPr>
        </p:nvSpPr>
        <p:spPr/>
        <p:txBody>
          <a:bodyPr rtlCol="0"/>
          <a:lstStyle>
            <a:extLst/>
          </a:lstStyle>
          <a:p>
            <a:r>
              <a:rPr kumimoji="0" lang="fr-FR" smtClean="0"/>
              <a:t>Cliquez pour modifier le style du titre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bg>
      <p:bgRef idx="1003">
        <a:schemeClr val="bg1"/>
      </p:bgRef>
    </p:bg>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8229600" cy="1143000"/>
          </a:xfrm>
        </p:spPr>
        <p:txBody>
          <a:bodyPr anchor="ctr"/>
          <a:lstStyle>
            <a:lvl1pPr>
              <a:defRPr/>
            </a:lvl1pPr>
            <a:extLst/>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extLst/>
          </a:lstStyle>
          <a:p>
            <a:fld id="{FFEB6E6E-E9D1-4389-83FA-ECF8C9C9082B}" type="datetime1">
              <a:rPr lang="fr-FR" smtClean="0"/>
              <a:pPr/>
              <a:t>02/03/2016</a:t>
            </a:fld>
            <a:endParaRPr lang="fr-BE"/>
          </a:p>
        </p:txBody>
      </p:sp>
      <p:sp>
        <p:nvSpPr>
          <p:cNvPr id="8" name="Espace réservé du pied de page 7"/>
          <p:cNvSpPr>
            <a:spLocks noGrp="1"/>
          </p:cNvSpPr>
          <p:nvPr>
            <p:ph type="ftr" sz="quarter" idx="11"/>
          </p:nvPr>
        </p:nvSpPr>
        <p:spPr/>
        <p:txBody>
          <a:bodyPr/>
          <a:lstStyle>
            <a:extLst/>
          </a:lstStyle>
          <a:p>
            <a:r>
              <a:rPr lang="fr-BE" smtClean="0"/>
              <a:t>M.DJAFFAR</a:t>
            </a:r>
            <a:endParaRPr lang="fr-BE"/>
          </a:p>
        </p:txBody>
      </p:sp>
      <p:sp>
        <p:nvSpPr>
          <p:cNvPr id="9" name="Espace réservé du numéro de diapositive 8"/>
          <p:cNvSpPr>
            <a:spLocks noGrp="1"/>
          </p:cNvSpPr>
          <p:nvPr>
            <p:ph type="sldNum" sz="quarter" idx="12"/>
          </p:nvPr>
        </p:nvSpPr>
        <p:spPr/>
        <p:txBody>
          <a:bodyPr/>
          <a:lstStyle>
            <a:extLst/>
          </a:lstStyle>
          <a:p>
            <a:fld id="{CF4668DC-857F-487D-BFFA-8C0CA5037977}" type="slidenum">
              <a:rPr lang="fr-BE" smtClean="0"/>
              <a:pPr/>
              <a:t>‹N°›</a:t>
            </a:fld>
            <a:endParaRPr lang="fr-BE"/>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bg>
      <p:bgRef idx="1002">
        <a:schemeClr val="bg1"/>
      </p:bgRef>
    </p:bg>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extLst/>
          </a:lstStyle>
          <a:p>
            <a:fld id="{6B6D5E13-C64C-42CC-A36D-09B21DD6FE6A}" type="datetime1">
              <a:rPr lang="fr-FR" smtClean="0"/>
              <a:pPr/>
              <a:t>02/03/2016</a:t>
            </a:fld>
            <a:endParaRPr lang="fr-BE"/>
          </a:p>
        </p:txBody>
      </p:sp>
      <p:sp>
        <p:nvSpPr>
          <p:cNvPr id="4" name="Espace réservé du pied de page 3"/>
          <p:cNvSpPr>
            <a:spLocks noGrp="1"/>
          </p:cNvSpPr>
          <p:nvPr>
            <p:ph type="ftr" sz="quarter" idx="11"/>
          </p:nvPr>
        </p:nvSpPr>
        <p:spPr/>
        <p:txBody>
          <a:bodyPr/>
          <a:lstStyle>
            <a:extLst/>
          </a:lstStyle>
          <a:p>
            <a:r>
              <a:rPr lang="fr-BE" smtClean="0"/>
              <a:t>M.DJAFFAR</a:t>
            </a:r>
            <a:endParaRPr lang="fr-BE"/>
          </a:p>
        </p:txBody>
      </p:sp>
      <p:sp>
        <p:nvSpPr>
          <p:cNvPr id="5" name="Espace réservé du numéro de diapositive 4"/>
          <p:cNvSpPr>
            <a:spLocks noGrp="1"/>
          </p:cNvSpPr>
          <p:nvPr>
            <p:ph type="sldNum" sz="quarter" idx="12"/>
          </p:nvPr>
        </p:nvSpPr>
        <p:spPr/>
        <p:txBody>
          <a:bodyPr/>
          <a:lstStyle>
            <a:extLst/>
          </a:lstStyle>
          <a:p>
            <a:fld id="{CF4668DC-857F-487D-BFFA-8C0CA5037977}" type="slidenum">
              <a:rPr lang="fr-BE" smtClean="0"/>
              <a:pPr/>
              <a:t>‹N°›</a:t>
            </a:fld>
            <a:endParaRPr lang="fr-BE"/>
          </a:p>
        </p:txBody>
      </p:sp>
      <p:sp>
        <p:nvSpPr>
          <p:cNvPr id="6" name="Titre 5"/>
          <p:cNvSpPr>
            <a:spLocks noGrp="1"/>
          </p:cNvSpPr>
          <p:nvPr>
            <p:ph type="title"/>
          </p:nvPr>
        </p:nvSpPr>
        <p:spPr/>
        <p:txBody>
          <a:bodyPr rtlCol="0"/>
          <a:lstStyle>
            <a:extLst/>
          </a:lstStyle>
          <a:p>
            <a:r>
              <a:rPr kumimoji="0" lang="fr-FR" smtClean="0"/>
              <a:t>Cliquez pour modifier le style du titre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extLst/>
          </a:lstStyle>
          <a:p>
            <a:fld id="{B689251D-2CBC-4915-9F2F-9E9C5C5DBE38}" type="datetime1">
              <a:rPr lang="fr-FR" smtClean="0"/>
              <a:pPr/>
              <a:t>02/03/2016</a:t>
            </a:fld>
            <a:endParaRPr lang="fr-BE"/>
          </a:p>
        </p:txBody>
      </p:sp>
      <p:sp>
        <p:nvSpPr>
          <p:cNvPr id="3" name="Espace réservé du pied de page 2"/>
          <p:cNvSpPr>
            <a:spLocks noGrp="1"/>
          </p:cNvSpPr>
          <p:nvPr>
            <p:ph type="ftr" sz="quarter" idx="11"/>
          </p:nvPr>
        </p:nvSpPr>
        <p:spPr/>
        <p:txBody>
          <a:bodyPr/>
          <a:lstStyle>
            <a:extLst/>
          </a:lstStyle>
          <a:p>
            <a:r>
              <a:rPr lang="fr-BE" smtClean="0"/>
              <a:t>M.DJAFFAR</a:t>
            </a:r>
            <a:endParaRPr lang="fr-BE"/>
          </a:p>
        </p:txBody>
      </p:sp>
      <p:sp>
        <p:nvSpPr>
          <p:cNvPr id="4" name="Espace réservé du numéro de diapositive 3"/>
          <p:cNvSpPr>
            <a:spLocks noGrp="1"/>
          </p:cNvSpPr>
          <p:nvPr>
            <p:ph type="sldNum" sz="quarter" idx="12"/>
          </p:nvPr>
        </p:nvSpPr>
        <p:spPr/>
        <p:txBody>
          <a:bodyPr/>
          <a:lstStyle>
            <a:extLst/>
          </a:lstStyle>
          <a:p>
            <a:fld id="{CF4668DC-857F-487D-BFFA-8C0CA5037977}" type="slidenum">
              <a:rPr lang="fr-BE" smtClean="0"/>
              <a:pPr/>
              <a:t>‹N°›</a:t>
            </a:fld>
            <a:endParaRPr lang="fr-B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bg>
      <p:bgRef idx="1003">
        <a:schemeClr val="bg1"/>
      </p:bgRef>
    </p:bg>
    <p:spTree>
      <p:nvGrpSpPr>
        <p:cNvPr id="1" name=""/>
        <p:cNvGrpSpPr/>
        <p:nvPr/>
      </p:nvGrpSpPr>
      <p:grpSpPr>
        <a:xfrm>
          <a:off x="0" y="0"/>
          <a:ext cx="0" cy="0"/>
          <a:chOff x="0" y="0"/>
          <a:chExt cx="0" cy="0"/>
        </a:xfrm>
      </p:grpSpPr>
      <p:sp>
        <p:nvSpPr>
          <p:cNvPr id="2" name="Titr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a:xfrm>
            <a:off x="6727032" y="6407944"/>
            <a:ext cx="1920240" cy="365760"/>
          </a:xfrm>
        </p:spPr>
        <p:txBody>
          <a:bodyPr/>
          <a:lstStyle>
            <a:extLst/>
          </a:lstStyle>
          <a:p>
            <a:fld id="{AB80C49F-4343-4E08-B10C-D6A8E6EC43F1}" type="datetime1">
              <a:rPr lang="fr-FR" smtClean="0"/>
              <a:pPr/>
              <a:t>02/03/2016</a:t>
            </a:fld>
            <a:endParaRPr lang="fr-BE"/>
          </a:p>
        </p:txBody>
      </p:sp>
      <p:sp>
        <p:nvSpPr>
          <p:cNvPr id="6" name="Espace réservé du pied de page 5"/>
          <p:cNvSpPr>
            <a:spLocks noGrp="1"/>
          </p:cNvSpPr>
          <p:nvPr>
            <p:ph type="ftr" sz="quarter" idx="11"/>
          </p:nvPr>
        </p:nvSpPr>
        <p:spPr/>
        <p:txBody>
          <a:bodyPr/>
          <a:lstStyle>
            <a:extLst/>
          </a:lstStyle>
          <a:p>
            <a:r>
              <a:rPr lang="fr-BE" smtClean="0"/>
              <a:t>M.DJAFFAR</a:t>
            </a:r>
            <a:endParaRPr lang="fr-BE"/>
          </a:p>
        </p:txBody>
      </p:sp>
      <p:sp>
        <p:nvSpPr>
          <p:cNvPr id="7" name="Espace réservé du numéro de diapositive 6"/>
          <p:cNvSpPr>
            <a:spLocks noGrp="1"/>
          </p:cNvSpPr>
          <p:nvPr>
            <p:ph type="sldNum" sz="quarter" idx="12"/>
          </p:nvPr>
        </p:nvSpPr>
        <p:spPr/>
        <p:txBody>
          <a:bodyPr/>
          <a:lstStyle>
            <a:extLst/>
          </a:lstStyle>
          <a:p>
            <a:fld id="{CF4668DC-857F-487D-BFFA-8C0CA5037977}" type="slidenum">
              <a:rPr lang="fr-BE" smtClean="0"/>
              <a:pPr/>
              <a:t>‹N°›</a:t>
            </a:fld>
            <a:endParaRPr lang="fr-BE"/>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bg>
      <p:bgRef idx="1002">
        <a:schemeClr val="bg1"/>
      </p:bgRef>
    </p:bg>
    <p:spTree>
      <p:nvGrpSpPr>
        <p:cNvPr id="1" name=""/>
        <p:cNvGrpSpPr/>
        <p:nvPr/>
      </p:nvGrpSpPr>
      <p:grpSpPr>
        <a:xfrm>
          <a:off x="0" y="0"/>
          <a:ext cx="0" cy="0"/>
          <a:chOff x="0" y="0"/>
          <a:chExt cx="0" cy="0"/>
        </a:xfrm>
      </p:grpSpPr>
      <p:sp>
        <p:nvSpPr>
          <p:cNvPr id="4" name="Espace réservé du texte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fr-FR" smtClean="0"/>
              <a:t>Cliquez pour modifier les styles du texte du masque</a:t>
            </a:r>
          </a:p>
        </p:txBody>
      </p:sp>
      <p:sp>
        <p:nvSpPr>
          <p:cNvPr id="3" name="Espace réservé pour une image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fr-FR" smtClean="0"/>
              <a:t>Cliquez sur l'icône pour ajouter une image</a:t>
            </a:r>
            <a:endParaRPr kumimoji="0" lang="en-US" dirty="0"/>
          </a:p>
        </p:txBody>
      </p:sp>
      <p:sp>
        <p:nvSpPr>
          <p:cNvPr id="5" name="Espace réservé de la date 4"/>
          <p:cNvSpPr>
            <a:spLocks noGrp="1"/>
          </p:cNvSpPr>
          <p:nvPr>
            <p:ph type="dt" sz="half" idx="10"/>
          </p:nvPr>
        </p:nvSpPr>
        <p:spPr/>
        <p:txBody>
          <a:bodyPr/>
          <a:lstStyle>
            <a:lvl1pPr>
              <a:defRPr>
                <a:solidFill>
                  <a:schemeClr val="tx1"/>
                </a:solidFill>
              </a:defRPr>
            </a:lvl1pPr>
            <a:extLst/>
          </a:lstStyle>
          <a:p>
            <a:fld id="{E3A11A4C-C152-4305-AB38-E2B5FEA35250}" type="datetime1">
              <a:rPr lang="fr-FR" smtClean="0"/>
              <a:pPr/>
              <a:t>02/03/2016</a:t>
            </a:fld>
            <a:endParaRPr lang="fr-BE"/>
          </a:p>
        </p:txBody>
      </p:sp>
      <p:sp>
        <p:nvSpPr>
          <p:cNvPr id="6" name="Espace réservé du pied de page 5"/>
          <p:cNvSpPr>
            <a:spLocks noGrp="1"/>
          </p:cNvSpPr>
          <p:nvPr>
            <p:ph type="ftr" sz="quarter" idx="11"/>
          </p:nvPr>
        </p:nvSpPr>
        <p:spPr>
          <a:xfrm>
            <a:off x="4380072" y="6407944"/>
            <a:ext cx="2350681" cy="365125"/>
          </a:xfrm>
        </p:spPr>
        <p:txBody>
          <a:bodyPr/>
          <a:lstStyle>
            <a:lvl1pPr>
              <a:defRPr>
                <a:solidFill>
                  <a:schemeClr val="tx1"/>
                </a:solidFill>
              </a:defRPr>
            </a:lvl1pPr>
            <a:extLst/>
          </a:lstStyle>
          <a:p>
            <a:r>
              <a:rPr lang="fr-BE" smtClean="0"/>
              <a:t>M.DJAFFAR</a:t>
            </a:r>
            <a:endParaRPr lang="fr-BE"/>
          </a:p>
        </p:txBody>
      </p:sp>
      <p:sp>
        <p:nvSpPr>
          <p:cNvPr id="7" name="Espace réservé du numéro de diapositive 6"/>
          <p:cNvSpPr>
            <a:spLocks noGrp="1"/>
          </p:cNvSpPr>
          <p:nvPr>
            <p:ph type="sldNum" sz="quarter" idx="12"/>
          </p:nvPr>
        </p:nvSpPr>
        <p:spPr/>
        <p:txBody>
          <a:bodyPr/>
          <a:lstStyle>
            <a:lvl1pPr>
              <a:defRPr>
                <a:solidFill>
                  <a:schemeClr val="tx1"/>
                </a:solidFill>
              </a:defRPr>
            </a:lvl1pPr>
            <a:extLst/>
          </a:lstStyle>
          <a:p>
            <a:fld id="{CF4668DC-857F-487D-BFFA-8C0CA5037977}" type="slidenum">
              <a:rPr lang="fr-BE" smtClean="0"/>
              <a:pPr/>
              <a:t>‹N°›</a:t>
            </a:fld>
            <a:endParaRPr lang="fr-BE"/>
          </a:p>
        </p:txBody>
      </p:sp>
      <p:sp>
        <p:nvSpPr>
          <p:cNvPr id="2" name="Titr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fr-FR" smtClean="0"/>
              <a:t>Cliquez pour modifier le style du titre</a:t>
            </a:r>
            <a:endParaRPr kumimoji="0" lang="en-US"/>
          </a:p>
        </p:txBody>
      </p:sp>
      <p:sp>
        <p:nvSpPr>
          <p:cNvPr id="8" name="Forme libre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orme libre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Triangle rect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Connecteur droit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orme libre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orme libre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Triangle rect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Connecteur droit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Espace réservé du titre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fr-FR" smtClean="0"/>
              <a:t>Cliquez pour modifier le style du titre</a:t>
            </a:r>
            <a:endParaRPr kumimoji="0" lang="en-US"/>
          </a:p>
        </p:txBody>
      </p:sp>
      <p:sp>
        <p:nvSpPr>
          <p:cNvPr id="30" name="Espace réservé du texte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0" name="Espace réservé de la date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929C5272-E73A-42B6-AF95-C75DE34A6CE2}" type="datetime1">
              <a:rPr lang="fr-FR" smtClean="0"/>
              <a:pPr/>
              <a:t>02/03/2016</a:t>
            </a:fld>
            <a:endParaRPr lang="fr-BE"/>
          </a:p>
        </p:txBody>
      </p:sp>
      <p:sp>
        <p:nvSpPr>
          <p:cNvPr id="22" name="Espace réservé du pied de page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r>
              <a:rPr lang="fr-BE" smtClean="0"/>
              <a:t>M.DJAFFAR</a:t>
            </a:r>
            <a:endParaRPr lang="fr-BE"/>
          </a:p>
        </p:txBody>
      </p:sp>
      <p:sp>
        <p:nvSpPr>
          <p:cNvPr id="18" name="Espace réservé du numéro de diapositive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CF4668DC-857F-487D-BFFA-8C0CA5037977}" type="slidenum">
              <a:rPr lang="fr-BE" smtClean="0"/>
              <a:pPr/>
              <a:t>‹N°›</a:t>
            </a:fld>
            <a:endParaRPr lang="fr-BE"/>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hf sldNum="0" hdr="0" dt="0"/>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571472" y="428605"/>
            <a:ext cx="8001056" cy="5493812"/>
          </a:xfrm>
          <a:prstGeom prst="rect">
            <a:avLst/>
          </a:prstGeom>
          <a:noFill/>
        </p:spPr>
        <p:txBody>
          <a:bodyPr wrap="square" lIns="91440" tIns="45720" rIns="91440" bIns="45720" anchor="ctr">
            <a:spAutoFit/>
            <a:scene3d>
              <a:camera prst="orthographicFront"/>
              <a:lightRig rig="threePt" dir="t"/>
            </a:scene3d>
            <a:sp3d extrusionH="57150">
              <a:bevelT w="38100" h="38100" prst="relaxedInset"/>
            </a:sp3d>
          </a:bodyPr>
          <a:lstStyle/>
          <a:p>
            <a:pPr algn="ctr">
              <a:lnSpc>
                <a:spcPct val="150000"/>
              </a:lnSpc>
            </a:pPr>
            <a:r>
              <a:rPr lang="fr-CA" sz="5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2">
                      <a:satMod val="175000"/>
                      <a:alpha val="40000"/>
                    </a:schemeClr>
                  </a:glow>
                  <a:reflection blurRad="12700" stA="28000" endPos="45000" dist="1000" dir="5400000" sy="-100000" algn="bl" rotWithShape="0"/>
                </a:effectLst>
              </a:rPr>
              <a:t>COURS N</a:t>
            </a:r>
            <a:r>
              <a:rPr lang="fr-CA" sz="5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2">
                      <a:satMod val="175000"/>
                      <a:alpha val="40000"/>
                    </a:schemeClr>
                  </a:glow>
                  <a:reflection blurRad="12700" stA="28000" endPos="45000" dist="1000" dir="5400000" sy="-100000" algn="bl" rotWithShape="0"/>
                </a:effectLst>
                <a:sym typeface="Symbol"/>
              </a:rPr>
              <a:t>19</a:t>
            </a:r>
          </a:p>
          <a:p>
            <a:pPr algn="ctr">
              <a:lnSpc>
                <a:spcPct val="150000"/>
              </a:lnSpc>
            </a:pPr>
            <a:r>
              <a:rPr lang="en-GB" sz="5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2">
                      <a:satMod val="175000"/>
                      <a:alpha val="40000"/>
                    </a:schemeClr>
                  </a:glow>
                  <a:reflection blurRad="12700" stA="28000" endPos="45000" dist="1000" dir="5400000" sy="-100000" algn="bl" rotWithShape="0"/>
                </a:effectLst>
              </a:rPr>
              <a:t>LE SYSTEME ENDOCRINIEN</a:t>
            </a:r>
          </a:p>
          <a:p>
            <a:pPr algn="ctr">
              <a:lnSpc>
                <a:spcPct val="150000"/>
              </a:lnSpc>
            </a:pPr>
            <a:endParaRPr lang="fr-CA" sz="7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2">
                    <a:satMod val="175000"/>
                    <a:alpha val="40000"/>
                  </a:schemeClr>
                </a:glow>
                <a:reflection blurRad="12700" stA="28000" endPos="45000" dist="1000" dir="5400000" sy="-100000" algn="bl" rotWithShape="0"/>
              </a:effectLst>
            </a:endParaRPr>
          </a:p>
        </p:txBody>
      </p:sp>
      <p:sp>
        <p:nvSpPr>
          <p:cNvPr id="5" name="Espace réservé du pied de page 4"/>
          <p:cNvSpPr>
            <a:spLocks noGrp="1"/>
          </p:cNvSpPr>
          <p:nvPr>
            <p:ph type="ftr" sz="quarter" idx="11"/>
          </p:nvPr>
        </p:nvSpPr>
        <p:spPr>
          <a:xfrm rot="856564">
            <a:off x="516727" y="5776901"/>
            <a:ext cx="3103416" cy="505266"/>
          </a:xfrm>
        </p:spPr>
        <p:txBody>
          <a:bodyPr/>
          <a:lstStyle/>
          <a:p>
            <a:pPr algn="ctr"/>
            <a:r>
              <a:rPr lang="fr-BE" sz="6000" b="1" u="sng" dirty="0" smtClean="0">
                <a:solidFill>
                  <a:schemeClr val="tx1"/>
                </a:solidFill>
                <a:effectLst>
                  <a:glow rad="139700">
                    <a:schemeClr val="accent4">
                      <a:satMod val="175000"/>
                      <a:alpha val="40000"/>
                    </a:schemeClr>
                  </a:glow>
                </a:effectLst>
                <a:latin typeface="French Script MT" pitchFamily="66" charset="0"/>
              </a:rPr>
              <a:t>Mr.Djaffar</a:t>
            </a:r>
            <a:endParaRPr lang="fr-BE" sz="6000" b="1" u="sng" dirty="0">
              <a:solidFill>
                <a:schemeClr val="tx1"/>
              </a:solidFill>
              <a:effectLst>
                <a:glow rad="139700">
                  <a:schemeClr val="accent4">
                    <a:satMod val="175000"/>
                    <a:alpha val="40000"/>
                  </a:schemeClr>
                </a:glow>
              </a:effectLst>
              <a:latin typeface="French Script MT" pitchFamily="66"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214282" y="285728"/>
            <a:ext cx="8643998" cy="5863144"/>
          </a:xfrm>
          <a:prstGeom prst="rect">
            <a:avLst/>
          </a:prstGeom>
          <a:noFill/>
          <a:effectLst>
            <a:innerShdw blurRad="63500" dist="50800" dir="13500000">
              <a:prstClr val="black">
                <a:alpha val="50000"/>
              </a:prstClr>
            </a:innerShdw>
          </a:effectLst>
        </p:spPr>
        <p:txBody>
          <a:bodyPr wrap="square" rtlCol="0">
            <a:spAutoFit/>
          </a:bodyPr>
          <a:lstStyle/>
          <a:p>
            <a:pPr>
              <a:lnSpc>
                <a:spcPts val="5000"/>
              </a:lnSpc>
            </a:pPr>
            <a:r>
              <a:rPr lang="fr-FR" sz="4000" dirty="0" smtClean="0">
                <a:latin typeface="Comic Sans MS" pitchFamily="66" charset="0"/>
              </a:rPr>
              <a:t>2</a:t>
            </a:r>
            <a:r>
              <a:rPr lang="fr-FR" sz="4000" dirty="0" smtClean="0">
                <a:latin typeface="Comic Sans MS" pitchFamily="66" charset="0"/>
              </a:rPr>
              <a:t>)-LA THYROIDE </a:t>
            </a:r>
            <a:r>
              <a:rPr lang="fr-FR" sz="4000" dirty="0" smtClean="0">
                <a:latin typeface="Comic Sans MS" pitchFamily="66" charset="0"/>
              </a:rPr>
              <a:t>: La </a:t>
            </a:r>
            <a:r>
              <a:rPr lang="fr-FR" sz="4000" dirty="0" smtClean="0">
                <a:latin typeface="Comic Sans MS" pitchFamily="66" charset="0"/>
              </a:rPr>
              <a:t>thyroïde est située dans la partie antérieure du cou, au tiers moyen, elle est formée de 02 lobes latéraux réunis par une bande de tissu, la thyroïde capte l’iode et l’utilise pour synthétiser ses hormones </a:t>
            </a:r>
            <a:r>
              <a:rPr lang="fr-FR" sz="4000" dirty="0" smtClean="0">
                <a:latin typeface="Comic Sans MS" pitchFamily="66" charset="0"/>
              </a:rPr>
              <a:t>:</a:t>
            </a:r>
          </a:p>
          <a:p>
            <a:pPr>
              <a:lnSpc>
                <a:spcPts val="5000"/>
              </a:lnSpc>
            </a:pPr>
            <a:r>
              <a:rPr lang="fr-FR" sz="4000" dirty="0" smtClean="0">
                <a:latin typeface="Comic Sans MS" pitchFamily="66" charset="0"/>
                <a:sym typeface="Wingdings"/>
              </a:rPr>
              <a:t></a:t>
            </a:r>
            <a:r>
              <a:rPr lang="fr-FR" sz="4000" dirty="0" smtClean="0">
                <a:latin typeface="Comic Sans MS" pitchFamily="66" charset="0"/>
              </a:rPr>
              <a:t>La </a:t>
            </a:r>
            <a:r>
              <a:rPr lang="fr-FR" sz="4000" dirty="0" err="1" smtClean="0">
                <a:latin typeface="Comic Sans MS" pitchFamily="66" charset="0"/>
              </a:rPr>
              <a:t>Triiodothyronine</a:t>
            </a:r>
            <a:r>
              <a:rPr lang="fr-FR" sz="4000" dirty="0" smtClean="0">
                <a:latin typeface="Comic Sans MS" pitchFamily="66" charset="0"/>
              </a:rPr>
              <a:t> (T3),</a:t>
            </a:r>
          </a:p>
          <a:p>
            <a:pPr>
              <a:lnSpc>
                <a:spcPts val="5000"/>
              </a:lnSpc>
            </a:pPr>
            <a:r>
              <a:rPr lang="fr-FR" sz="4000" dirty="0" smtClean="0">
                <a:latin typeface="Comic Sans MS" pitchFamily="66" charset="0"/>
                <a:sym typeface="Wingdings"/>
              </a:rPr>
              <a:t></a:t>
            </a:r>
            <a:r>
              <a:rPr lang="fr-FR" sz="4000" dirty="0" smtClean="0">
                <a:latin typeface="Comic Sans MS" pitchFamily="66" charset="0"/>
              </a:rPr>
              <a:t>La Thyroxine (T4</a:t>
            </a:r>
            <a:r>
              <a:rPr lang="fr-FR" sz="4000" dirty="0" smtClean="0">
                <a:latin typeface="Comic Sans MS" pitchFamily="66" charset="0"/>
              </a:rPr>
              <a:t>),</a:t>
            </a:r>
            <a:endParaRPr lang="fr-FR" sz="4000" dirty="0" smtClean="0">
              <a:latin typeface="Comic Sans MS" pitchFamily="66"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214282" y="285728"/>
            <a:ext cx="8643998" cy="5831596"/>
          </a:xfrm>
          <a:prstGeom prst="rect">
            <a:avLst/>
          </a:prstGeom>
          <a:noFill/>
          <a:effectLst>
            <a:innerShdw blurRad="63500" dist="50800" dir="13500000">
              <a:prstClr val="black">
                <a:alpha val="50000"/>
              </a:prstClr>
            </a:innerShdw>
          </a:effectLst>
        </p:spPr>
        <p:txBody>
          <a:bodyPr wrap="square" rtlCol="0">
            <a:spAutoFit/>
          </a:bodyPr>
          <a:lstStyle/>
          <a:p>
            <a:pPr>
              <a:lnSpc>
                <a:spcPts val="5000"/>
              </a:lnSpc>
            </a:pPr>
            <a:r>
              <a:rPr lang="fr-FR" sz="4000" dirty="0" smtClean="0">
                <a:latin typeface="Comic Sans MS" pitchFamily="66" charset="0"/>
              </a:rPr>
              <a:t>Ces </a:t>
            </a:r>
            <a:r>
              <a:rPr lang="fr-FR" sz="4000" dirty="0" smtClean="0">
                <a:latin typeface="Comic Sans MS" pitchFamily="66" charset="0"/>
              </a:rPr>
              <a:t>hormones possèdent une action sur :</a:t>
            </a:r>
          </a:p>
          <a:p>
            <a:pPr lvl="0">
              <a:lnSpc>
                <a:spcPts val="5000"/>
              </a:lnSpc>
              <a:buFont typeface="Arial" pitchFamily="34" charset="0"/>
              <a:buChar char="•"/>
            </a:pPr>
            <a:r>
              <a:rPr lang="fr-FR" sz="4000" dirty="0" smtClean="0">
                <a:latin typeface="Comic Sans MS" pitchFamily="66" charset="0"/>
              </a:rPr>
              <a:t>La croissance,</a:t>
            </a:r>
          </a:p>
          <a:p>
            <a:pPr lvl="0">
              <a:lnSpc>
                <a:spcPts val="5000"/>
              </a:lnSpc>
              <a:buFont typeface="Arial" pitchFamily="34" charset="0"/>
              <a:buChar char="•"/>
            </a:pPr>
            <a:r>
              <a:rPr lang="fr-FR" sz="4000" dirty="0" smtClean="0">
                <a:latin typeface="Comic Sans MS" pitchFamily="66" charset="0"/>
              </a:rPr>
              <a:t>La consommation de l’oxygène par les cellules,</a:t>
            </a:r>
          </a:p>
          <a:p>
            <a:pPr lvl="0">
              <a:lnSpc>
                <a:spcPts val="5000"/>
              </a:lnSpc>
              <a:buFont typeface="Arial" pitchFamily="34" charset="0"/>
              <a:buChar char="•"/>
            </a:pPr>
            <a:r>
              <a:rPr lang="fr-FR" sz="4000" dirty="0" smtClean="0">
                <a:latin typeface="Comic Sans MS" pitchFamily="66" charset="0"/>
              </a:rPr>
              <a:t>Le métabolisme des protides et des glucides,</a:t>
            </a:r>
          </a:p>
          <a:p>
            <a:pPr lvl="0">
              <a:lnSpc>
                <a:spcPts val="5000"/>
              </a:lnSpc>
              <a:buFont typeface="Arial" pitchFamily="34" charset="0"/>
              <a:buChar char="•"/>
            </a:pPr>
            <a:r>
              <a:rPr lang="fr-FR" sz="4000" dirty="0" smtClean="0">
                <a:latin typeface="Comic Sans MS" pitchFamily="66" charset="0"/>
              </a:rPr>
              <a:t>Le développement et l’activité du système nerveux.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214282" y="285728"/>
            <a:ext cx="8643998" cy="5530232"/>
          </a:xfrm>
          <a:prstGeom prst="rect">
            <a:avLst/>
          </a:prstGeom>
          <a:noFill/>
          <a:effectLst>
            <a:innerShdw blurRad="63500" dist="50800" dir="13500000">
              <a:prstClr val="black">
                <a:alpha val="50000"/>
              </a:prstClr>
            </a:innerShdw>
          </a:effectLst>
        </p:spPr>
        <p:txBody>
          <a:bodyPr wrap="square" rtlCol="0">
            <a:spAutoFit/>
          </a:bodyPr>
          <a:lstStyle/>
          <a:p>
            <a:pPr>
              <a:lnSpc>
                <a:spcPct val="150000"/>
              </a:lnSpc>
            </a:pPr>
            <a:r>
              <a:rPr lang="fr-FR" sz="4000" dirty="0" smtClean="0">
                <a:latin typeface="Comic Sans MS" pitchFamily="66" charset="0"/>
              </a:rPr>
              <a:t>3)-LES PARATHYROÏDES :</a:t>
            </a:r>
          </a:p>
          <a:p>
            <a:pPr>
              <a:lnSpc>
                <a:spcPct val="150000"/>
              </a:lnSpc>
            </a:pPr>
            <a:r>
              <a:rPr lang="fr-FR" sz="4000" dirty="0" smtClean="0">
                <a:latin typeface="Comic Sans MS" pitchFamily="66" charset="0"/>
              </a:rPr>
              <a:t>Au nombre de 04, peu visibles, elles se situent en arrière de la Thyroïde, elles sécrètent la parathormone; hormone peptidique qui a un rôle dans </a:t>
            </a:r>
            <a:r>
              <a:rPr lang="fr-FR" sz="4000" dirty="0" smtClean="0">
                <a:latin typeface="Comic Sans MS" pitchFamily="66" charset="0"/>
              </a:rPr>
              <a:t>:</a:t>
            </a:r>
            <a:endParaRPr lang="fr-FR" sz="4000" dirty="0" smtClean="0">
              <a:latin typeface="Comic Sans MS" pitchFamily="66"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214282" y="285728"/>
            <a:ext cx="8643998" cy="5530232"/>
          </a:xfrm>
          <a:prstGeom prst="rect">
            <a:avLst/>
          </a:prstGeom>
          <a:noFill/>
          <a:effectLst>
            <a:innerShdw blurRad="63500" dist="50800" dir="13500000">
              <a:prstClr val="black">
                <a:alpha val="50000"/>
              </a:prstClr>
            </a:innerShdw>
          </a:effectLst>
        </p:spPr>
        <p:txBody>
          <a:bodyPr wrap="square" rtlCol="0">
            <a:spAutoFit/>
          </a:bodyPr>
          <a:lstStyle/>
          <a:p>
            <a:pPr lvl="0">
              <a:lnSpc>
                <a:spcPct val="150000"/>
              </a:lnSpc>
              <a:buFont typeface="Arial" pitchFamily="34" charset="0"/>
              <a:buChar char="•"/>
            </a:pPr>
            <a:r>
              <a:rPr lang="fr-FR" sz="4000" dirty="0" smtClean="0">
                <a:latin typeface="Comic Sans MS" pitchFamily="66" charset="0"/>
              </a:rPr>
              <a:t>La </a:t>
            </a:r>
            <a:r>
              <a:rPr lang="fr-FR" sz="4000" dirty="0" smtClean="0">
                <a:latin typeface="Comic Sans MS" pitchFamily="66" charset="0"/>
              </a:rPr>
              <a:t>régulation du taux de calcium dans le sang en stimulant les ostéoclastes,</a:t>
            </a:r>
          </a:p>
          <a:p>
            <a:pPr lvl="0">
              <a:lnSpc>
                <a:spcPct val="150000"/>
              </a:lnSpc>
              <a:buFont typeface="Arial" pitchFamily="34" charset="0"/>
              <a:buChar char="•"/>
            </a:pPr>
            <a:r>
              <a:rPr lang="fr-FR" sz="4000" dirty="0" smtClean="0">
                <a:latin typeface="Comic Sans MS" pitchFamily="66" charset="0"/>
              </a:rPr>
              <a:t>L'absorption intestinale,</a:t>
            </a:r>
          </a:p>
          <a:p>
            <a:pPr lvl="0">
              <a:lnSpc>
                <a:spcPct val="150000"/>
              </a:lnSpc>
              <a:buFont typeface="Arial" pitchFamily="34" charset="0"/>
              <a:buChar char="•"/>
            </a:pPr>
            <a:r>
              <a:rPr lang="fr-FR" sz="4000" dirty="0" smtClean="0">
                <a:latin typeface="Comic Sans MS" pitchFamily="66" charset="0"/>
              </a:rPr>
              <a:t>La réabsorption du calcium par le rein. </a:t>
            </a:r>
            <a:r>
              <a:rPr lang="fr-FR" sz="3600" dirty="0" smtClean="0">
                <a:latin typeface="Comic Sans MS" pitchFamily="66" charset="0"/>
              </a:rPr>
              <a:t> </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142844" y="285728"/>
            <a:ext cx="8715436" cy="5863144"/>
          </a:xfrm>
          <a:prstGeom prst="rect">
            <a:avLst/>
          </a:prstGeom>
          <a:noFill/>
          <a:effectLst>
            <a:innerShdw blurRad="63500" dist="50800" dir="13500000">
              <a:prstClr val="black">
                <a:alpha val="50000"/>
              </a:prstClr>
            </a:innerShdw>
          </a:effectLst>
        </p:spPr>
        <p:txBody>
          <a:bodyPr wrap="square" rtlCol="0">
            <a:spAutoFit/>
          </a:bodyPr>
          <a:lstStyle/>
          <a:p>
            <a:pPr>
              <a:lnSpc>
                <a:spcPts val="4500"/>
              </a:lnSpc>
            </a:pPr>
            <a:r>
              <a:rPr lang="fr-FR" sz="4000" dirty="0" smtClean="0">
                <a:latin typeface="Comic Sans MS" pitchFamily="66" charset="0"/>
              </a:rPr>
              <a:t>4)-LES SURRENALES : </a:t>
            </a:r>
            <a:r>
              <a:rPr lang="fr-FR" sz="4000" dirty="0" smtClean="0">
                <a:latin typeface="Comic Sans MS" pitchFamily="66" charset="0"/>
              </a:rPr>
              <a:t>De </a:t>
            </a:r>
            <a:r>
              <a:rPr lang="fr-FR" sz="4000" dirty="0" smtClean="0">
                <a:latin typeface="Comic Sans MS" pitchFamily="66" charset="0"/>
              </a:rPr>
              <a:t>forme pyramidale, elles sont deux, situées au sommet des 02 reins et encapsulées. Elle comportent 02 portions :</a:t>
            </a:r>
          </a:p>
          <a:p>
            <a:pPr lvl="0">
              <a:lnSpc>
                <a:spcPts val="4500"/>
              </a:lnSpc>
              <a:buFont typeface="Arial" pitchFamily="34" charset="0"/>
              <a:buChar char="•"/>
            </a:pPr>
            <a:r>
              <a:rPr lang="fr-FR" sz="4000" dirty="0" smtClean="0">
                <a:latin typeface="Comic Sans MS" pitchFamily="66" charset="0"/>
              </a:rPr>
              <a:t>La médullosurrénale,</a:t>
            </a:r>
          </a:p>
          <a:p>
            <a:pPr lvl="0">
              <a:lnSpc>
                <a:spcPts val="4500"/>
              </a:lnSpc>
              <a:buFont typeface="Arial" pitchFamily="34" charset="0"/>
              <a:buChar char="•"/>
            </a:pPr>
            <a:r>
              <a:rPr lang="fr-FR" sz="4000" dirty="0" smtClean="0">
                <a:latin typeface="Comic Sans MS" pitchFamily="66" charset="0"/>
              </a:rPr>
              <a:t>La corticosurrénale.</a:t>
            </a:r>
          </a:p>
          <a:p>
            <a:pPr>
              <a:lnSpc>
                <a:spcPts val="4500"/>
              </a:lnSpc>
            </a:pPr>
            <a:r>
              <a:rPr lang="fr-FR" sz="4000" dirty="0" smtClean="0">
                <a:latin typeface="Comic Sans MS" pitchFamily="66" charset="0"/>
              </a:rPr>
              <a:t>-La médullosurrénale qui sécrète: </a:t>
            </a:r>
          </a:p>
          <a:p>
            <a:pPr>
              <a:lnSpc>
                <a:spcPts val="4500"/>
              </a:lnSpc>
              <a:buFont typeface="Arial" pitchFamily="34" charset="0"/>
              <a:buChar char="•"/>
            </a:pPr>
            <a:r>
              <a:rPr lang="fr-FR" sz="4000" dirty="0" smtClean="0">
                <a:latin typeface="Comic Sans MS" pitchFamily="66" charset="0"/>
              </a:rPr>
              <a:t>L’adrénaline</a:t>
            </a:r>
          </a:p>
          <a:p>
            <a:pPr>
              <a:lnSpc>
                <a:spcPts val="4500"/>
              </a:lnSpc>
              <a:buFont typeface="Arial" pitchFamily="34" charset="0"/>
              <a:buChar char="•"/>
            </a:pPr>
            <a:r>
              <a:rPr lang="fr-FR" sz="4000" dirty="0" smtClean="0">
                <a:latin typeface="Comic Sans MS" pitchFamily="66" charset="0"/>
              </a:rPr>
              <a:t>La </a:t>
            </a:r>
            <a:r>
              <a:rPr lang="fr-FR" sz="4000" dirty="0" smtClean="0">
                <a:latin typeface="Comic Sans MS" pitchFamily="66" charset="0"/>
              </a:rPr>
              <a:t>noradrénaline</a:t>
            </a:r>
            <a:endParaRPr lang="fr-FR" sz="4000" dirty="0" smtClean="0">
              <a:latin typeface="Comic Sans MS" pitchFamily="66"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142844" y="285728"/>
            <a:ext cx="8858312" cy="5818709"/>
          </a:xfrm>
          <a:prstGeom prst="rect">
            <a:avLst/>
          </a:prstGeom>
          <a:noFill/>
          <a:effectLst>
            <a:innerShdw blurRad="63500" dist="50800" dir="13500000">
              <a:prstClr val="black">
                <a:alpha val="50000"/>
              </a:prstClr>
            </a:innerShdw>
          </a:effectLst>
        </p:spPr>
        <p:txBody>
          <a:bodyPr wrap="square" rtlCol="0">
            <a:spAutoFit/>
          </a:bodyPr>
          <a:lstStyle/>
          <a:p>
            <a:pPr>
              <a:lnSpc>
                <a:spcPts val="5000"/>
              </a:lnSpc>
            </a:pPr>
            <a:r>
              <a:rPr lang="fr-FR" sz="3600" dirty="0" smtClean="0">
                <a:latin typeface="Comic Sans MS" pitchFamily="66" charset="0"/>
              </a:rPr>
              <a:t>Ce sont des hormones hypertensives  et vasoconstrictrices.</a:t>
            </a:r>
          </a:p>
          <a:p>
            <a:pPr>
              <a:lnSpc>
                <a:spcPts val="5000"/>
              </a:lnSpc>
            </a:pPr>
            <a:r>
              <a:rPr lang="fr-FR" sz="3600" dirty="0" smtClean="0">
                <a:latin typeface="Comic Sans MS" pitchFamily="66" charset="0"/>
              </a:rPr>
              <a:t>-La corticosurrénale, elle secrète 03 types d’hormones stéroïdes :</a:t>
            </a:r>
          </a:p>
          <a:p>
            <a:pPr lvl="0">
              <a:lnSpc>
                <a:spcPts val="5000"/>
              </a:lnSpc>
              <a:buFont typeface="Arial" pitchFamily="34" charset="0"/>
              <a:buChar char="•"/>
            </a:pPr>
            <a:r>
              <a:rPr lang="fr-FR" sz="3600" dirty="0" smtClean="0">
                <a:latin typeface="Comic Sans MS" pitchFamily="66" charset="0"/>
              </a:rPr>
              <a:t>Les </a:t>
            </a:r>
            <a:r>
              <a:rPr lang="fr-FR" sz="3600" dirty="0" err="1" smtClean="0">
                <a:latin typeface="Comic Sans MS" pitchFamily="66" charset="0"/>
              </a:rPr>
              <a:t>minéralo</a:t>
            </a:r>
            <a:r>
              <a:rPr lang="fr-FR" sz="3600" dirty="0" smtClean="0">
                <a:latin typeface="Comic Sans MS" pitchFamily="66" charset="0"/>
              </a:rPr>
              <a:t>-</a:t>
            </a:r>
            <a:r>
              <a:rPr lang="fr-FR" sz="3600" dirty="0" err="1" smtClean="0">
                <a:latin typeface="Comic Sans MS" pitchFamily="66" charset="0"/>
              </a:rPr>
              <a:t>corticoides</a:t>
            </a:r>
            <a:r>
              <a:rPr lang="fr-FR" sz="3600" dirty="0" smtClean="0">
                <a:latin typeface="Comic Sans MS" pitchFamily="66" charset="0"/>
              </a:rPr>
              <a:t> (aldostérone),</a:t>
            </a:r>
          </a:p>
          <a:p>
            <a:pPr lvl="0">
              <a:lnSpc>
                <a:spcPts val="5000"/>
              </a:lnSpc>
              <a:buFont typeface="Arial" pitchFamily="34" charset="0"/>
              <a:buChar char="•"/>
            </a:pPr>
            <a:r>
              <a:rPr lang="fr-FR" sz="3600" dirty="0" smtClean="0">
                <a:latin typeface="Comic Sans MS" pitchFamily="66" charset="0"/>
              </a:rPr>
              <a:t>Les </a:t>
            </a:r>
            <a:r>
              <a:rPr lang="fr-FR" sz="3600" dirty="0" err="1" smtClean="0">
                <a:latin typeface="Comic Sans MS" pitchFamily="66" charset="0"/>
              </a:rPr>
              <a:t>gluco-corticoïdes</a:t>
            </a:r>
            <a:r>
              <a:rPr lang="fr-FR" sz="3600" dirty="0" smtClean="0">
                <a:latin typeface="Comic Sans MS" pitchFamily="66" charset="0"/>
              </a:rPr>
              <a:t> (hydrocortisone),</a:t>
            </a:r>
          </a:p>
          <a:p>
            <a:pPr lvl="0">
              <a:lnSpc>
                <a:spcPts val="5000"/>
              </a:lnSpc>
              <a:buFont typeface="Arial" pitchFamily="34" charset="0"/>
              <a:buChar char="•"/>
            </a:pPr>
            <a:r>
              <a:rPr lang="fr-FR" sz="3600" dirty="0" smtClean="0">
                <a:latin typeface="Comic Sans MS" pitchFamily="66" charset="0"/>
              </a:rPr>
              <a:t>Les hormones génitales :mâle (testostérone) et femelle (folliculine, progestérone).</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214282" y="285728"/>
            <a:ext cx="8786874" cy="5530232"/>
          </a:xfrm>
          <a:prstGeom prst="rect">
            <a:avLst/>
          </a:prstGeom>
          <a:noFill/>
          <a:effectLst>
            <a:innerShdw blurRad="63500" dist="50800" dir="13500000">
              <a:prstClr val="black">
                <a:alpha val="50000"/>
              </a:prstClr>
            </a:innerShdw>
          </a:effectLst>
        </p:spPr>
        <p:txBody>
          <a:bodyPr wrap="square" rtlCol="0">
            <a:spAutoFit/>
          </a:bodyPr>
          <a:lstStyle/>
          <a:p>
            <a:pPr>
              <a:lnSpc>
                <a:spcPct val="150000"/>
              </a:lnSpc>
            </a:pPr>
            <a:r>
              <a:rPr lang="fr-FR" sz="4000" dirty="0" smtClean="0">
                <a:latin typeface="Comic Sans MS" pitchFamily="66" charset="0"/>
              </a:rPr>
              <a:t>5)-LE PANCREAS : </a:t>
            </a:r>
            <a:r>
              <a:rPr lang="fr-FR" sz="4000" dirty="0" smtClean="0">
                <a:latin typeface="Comic Sans MS" pitchFamily="66" charset="0"/>
              </a:rPr>
              <a:t>C’st </a:t>
            </a:r>
            <a:r>
              <a:rPr lang="fr-FR" sz="4000" dirty="0" smtClean="0">
                <a:latin typeface="Comic Sans MS" pitchFamily="66" charset="0"/>
              </a:rPr>
              <a:t>une glande située derrière l’estomacs, elle possède une double fonction :</a:t>
            </a:r>
          </a:p>
          <a:p>
            <a:pPr>
              <a:lnSpc>
                <a:spcPct val="150000"/>
              </a:lnSpc>
            </a:pPr>
            <a:r>
              <a:rPr lang="fr-FR" sz="4000" dirty="0" smtClean="0">
                <a:latin typeface="Comic Sans MS" pitchFamily="66" charset="0"/>
              </a:rPr>
              <a:t>a)-Fonction exocrine : Sécrétion du suc pancréatique qui joue un rôle dans la digestion.</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214282" y="285728"/>
            <a:ext cx="8786874" cy="5414816"/>
          </a:xfrm>
          <a:prstGeom prst="rect">
            <a:avLst/>
          </a:prstGeom>
          <a:noFill/>
          <a:effectLst>
            <a:innerShdw blurRad="63500" dist="50800" dir="13500000">
              <a:prstClr val="black">
                <a:alpha val="50000"/>
              </a:prstClr>
            </a:innerShdw>
          </a:effectLst>
        </p:spPr>
        <p:txBody>
          <a:bodyPr wrap="square" rtlCol="0">
            <a:spAutoFit/>
          </a:bodyPr>
          <a:lstStyle/>
          <a:p>
            <a:pPr>
              <a:lnSpc>
                <a:spcPts val="6000"/>
              </a:lnSpc>
            </a:pPr>
            <a:r>
              <a:rPr lang="fr-FR" sz="4000" dirty="0" smtClean="0">
                <a:latin typeface="Comic Sans MS" pitchFamily="66" charset="0"/>
              </a:rPr>
              <a:t>b)-Fonction endocrine :C’est la sécrétion hormonale élaborer par les îlots de </a:t>
            </a:r>
            <a:r>
              <a:rPr lang="fr-FR" sz="4000" dirty="0" err="1" smtClean="0">
                <a:latin typeface="Comic Sans MS" pitchFamily="66" charset="0"/>
              </a:rPr>
              <a:t>Langherans</a:t>
            </a:r>
            <a:r>
              <a:rPr lang="fr-FR" sz="4000" dirty="0" smtClean="0">
                <a:latin typeface="Comic Sans MS" pitchFamily="66" charset="0"/>
              </a:rPr>
              <a:t> :</a:t>
            </a:r>
          </a:p>
          <a:p>
            <a:pPr>
              <a:lnSpc>
                <a:spcPts val="6000"/>
              </a:lnSpc>
            </a:pPr>
            <a:r>
              <a:rPr lang="fr-FR" sz="4000" dirty="0" smtClean="0">
                <a:latin typeface="Comic Sans MS" pitchFamily="66" charset="0"/>
                <a:sym typeface="Wingdings"/>
              </a:rPr>
              <a:t></a:t>
            </a:r>
            <a:r>
              <a:rPr lang="fr-FR" sz="4000" dirty="0" smtClean="0">
                <a:latin typeface="Comic Sans MS" pitchFamily="66" charset="0"/>
              </a:rPr>
              <a:t>L’insuline, hormone hypoglycémiante,</a:t>
            </a:r>
          </a:p>
          <a:p>
            <a:pPr>
              <a:lnSpc>
                <a:spcPts val="6000"/>
              </a:lnSpc>
            </a:pPr>
            <a:r>
              <a:rPr lang="fr-FR" sz="4000" dirty="0" smtClean="0">
                <a:latin typeface="Comic Sans MS" pitchFamily="66" charset="0"/>
                <a:sym typeface="Wingdings"/>
              </a:rPr>
              <a:t></a:t>
            </a:r>
            <a:r>
              <a:rPr lang="fr-FR" sz="4000" dirty="0" smtClean="0">
                <a:latin typeface="Comic Sans MS" pitchFamily="66" charset="0"/>
              </a:rPr>
              <a:t>Le glucagon, hormone </a:t>
            </a:r>
            <a:r>
              <a:rPr lang="fr-FR" sz="4000" dirty="0" err="1" smtClean="0">
                <a:latin typeface="Comic Sans MS" pitchFamily="66" charset="0"/>
              </a:rPr>
              <a:t>hyper-glycémiante</a:t>
            </a:r>
            <a:r>
              <a:rPr lang="fr-FR" sz="4000" dirty="0" smtClean="0">
                <a:latin typeface="Comic Sans MS" pitchFamily="66" charset="0"/>
              </a:rPr>
              <a:t>.</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142844" y="285728"/>
            <a:ext cx="8786874" cy="5414816"/>
          </a:xfrm>
          <a:prstGeom prst="rect">
            <a:avLst/>
          </a:prstGeom>
          <a:noFill/>
          <a:effectLst>
            <a:innerShdw blurRad="63500" dist="50800" dir="13500000">
              <a:prstClr val="black">
                <a:alpha val="50000"/>
              </a:prstClr>
            </a:innerShdw>
          </a:effectLst>
        </p:spPr>
        <p:txBody>
          <a:bodyPr wrap="square" rtlCol="0">
            <a:spAutoFit/>
          </a:bodyPr>
          <a:lstStyle/>
          <a:p>
            <a:pPr>
              <a:lnSpc>
                <a:spcPts val="6000"/>
              </a:lnSpc>
            </a:pPr>
            <a:r>
              <a:rPr lang="fr-FR" sz="4000" dirty="0" smtClean="0">
                <a:latin typeface="Comic Sans MS" pitchFamily="66" charset="0"/>
              </a:rPr>
              <a:t>6)-LES OVAIRES : </a:t>
            </a:r>
            <a:r>
              <a:rPr lang="fr-FR" sz="4000" dirty="0" smtClean="0">
                <a:latin typeface="Comic Sans MS" pitchFamily="66" charset="0"/>
              </a:rPr>
              <a:t>Les </a:t>
            </a:r>
            <a:r>
              <a:rPr lang="fr-FR" sz="4000" dirty="0" smtClean="0">
                <a:latin typeface="Comic Sans MS" pitchFamily="66" charset="0"/>
              </a:rPr>
              <a:t>ovaires sont deux glandes génitales qui secrètent plusieurs hormones nécessaires à la reproduction :</a:t>
            </a:r>
          </a:p>
          <a:p>
            <a:pPr>
              <a:lnSpc>
                <a:spcPts val="6000"/>
              </a:lnSpc>
            </a:pPr>
            <a:r>
              <a:rPr lang="fr-FR" sz="4000" dirty="0" smtClean="0">
                <a:latin typeface="Comic Sans MS" pitchFamily="66" charset="0"/>
                <a:sym typeface="Wingdings"/>
              </a:rPr>
              <a:t></a:t>
            </a:r>
            <a:r>
              <a:rPr lang="fr-FR" sz="4000" dirty="0" smtClean="0">
                <a:latin typeface="Comic Sans MS" pitchFamily="66" charset="0"/>
              </a:rPr>
              <a:t>Les œstrogènes :</a:t>
            </a:r>
          </a:p>
          <a:p>
            <a:pPr lvl="0">
              <a:lnSpc>
                <a:spcPts val="6000"/>
              </a:lnSpc>
              <a:buFont typeface="Arial" pitchFamily="34" charset="0"/>
              <a:buChar char="•"/>
            </a:pPr>
            <a:r>
              <a:rPr lang="fr-FR" sz="4000" dirty="0" smtClean="0">
                <a:latin typeface="Comic Sans MS" pitchFamily="66" charset="0"/>
              </a:rPr>
              <a:t>Stimule la croissance des ovaires et des follicules ,</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142844" y="285728"/>
            <a:ext cx="8786874" cy="5863144"/>
          </a:xfrm>
          <a:prstGeom prst="rect">
            <a:avLst/>
          </a:prstGeom>
          <a:noFill/>
          <a:effectLst>
            <a:innerShdw blurRad="63500" dist="50800" dir="13500000">
              <a:prstClr val="black">
                <a:alpha val="50000"/>
              </a:prstClr>
            </a:innerShdw>
          </a:effectLst>
        </p:spPr>
        <p:txBody>
          <a:bodyPr wrap="square" rtlCol="0">
            <a:spAutoFit/>
          </a:bodyPr>
          <a:lstStyle/>
          <a:p>
            <a:pPr>
              <a:lnSpc>
                <a:spcPts val="4500"/>
              </a:lnSpc>
              <a:buFont typeface="Arial" pitchFamily="34" charset="0"/>
              <a:buChar char="•"/>
            </a:pPr>
            <a:r>
              <a:rPr lang="fr-FR" sz="4000" dirty="0" smtClean="0">
                <a:latin typeface="Comic Sans MS" pitchFamily="66" charset="0"/>
              </a:rPr>
              <a:t>Augmente l’activité cellulaire au niveau des trompes,</a:t>
            </a:r>
          </a:p>
          <a:p>
            <a:pPr lvl="0">
              <a:lnSpc>
                <a:spcPts val="4500"/>
              </a:lnSpc>
              <a:buFont typeface="Arial" pitchFamily="34" charset="0"/>
              <a:buChar char="•"/>
            </a:pPr>
            <a:r>
              <a:rPr lang="fr-FR" sz="4000" dirty="0" smtClean="0">
                <a:latin typeface="Comic Sans MS" pitchFamily="66" charset="0"/>
              </a:rPr>
              <a:t>Stimule la croissance d’organes génitaux externe,</a:t>
            </a:r>
          </a:p>
          <a:p>
            <a:pPr lvl="0">
              <a:lnSpc>
                <a:spcPts val="4500"/>
              </a:lnSpc>
              <a:buFont typeface="Arial" pitchFamily="34" charset="0"/>
              <a:buChar char="•"/>
            </a:pPr>
            <a:r>
              <a:rPr lang="fr-FR" sz="4000" dirty="0" smtClean="0">
                <a:latin typeface="Comic Sans MS" pitchFamily="66" charset="0"/>
              </a:rPr>
              <a:t>Stimule la croissance des canaux mammaire,</a:t>
            </a:r>
          </a:p>
          <a:p>
            <a:pPr lvl="0">
              <a:lnSpc>
                <a:spcPts val="4500"/>
              </a:lnSpc>
              <a:buFont typeface="Arial" pitchFamily="34" charset="0"/>
              <a:buChar char="•"/>
            </a:pPr>
            <a:r>
              <a:rPr lang="fr-FR" sz="4000" dirty="0" smtClean="0">
                <a:latin typeface="Comic Sans MS" pitchFamily="66" charset="0"/>
              </a:rPr>
              <a:t>Augmente les secrétions des glandes sébacées,</a:t>
            </a:r>
          </a:p>
          <a:p>
            <a:pPr lvl="0">
              <a:lnSpc>
                <a:spcPts val="4500"/>
              </a:lnSpc>
              <a:buFont typeface="Arial" pitchFamily="34" charset="0"/>
              <a:buChar char="•"/>
            </a:pPr>
            <a:r>
              <a:rPr lang="fr-FR" sz="4000" dirty="0" smtClean="0">
                <a:latin typeface="Comic Sans MS" pitchFamily="66" charset="0"/>
              </a:rPr>
              <a:t>Augmente le développement de la pilosité pubienne</a:t>
            </a:r>
            <a:r>
              <a:rPr lang="fr-FR" sz="4000" dirty="0" smtClean="0">
                <a:latin typeface="Comic Sans MS" pitchFamily="66" charset="0"/>
              </a:rPr>
              <a:t>,</a:t>
            </a:r>
            <a:endParaRPr lang="fr-FR" sz="4000" dirty="0" smtClean="0">
              <a:latin typeface="Comic Sans MS" pitchFamily="66"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357158" y="285728"/>
            <a:ext cx="8501122" cy="5687326"/>
          </a:xfrm>
          <a:prstGeom prst="rect">
            <a:avLst/>
          </a:prstGeom>
          <a:noFill/>
          <a:effectLst>
            <a:innerShdw blurRad="63500" dist="50800" dir="13500000">
              <a:prstClr val="black">
                <a:alpha val="50000"/>
              </a:prstClr>
            </a:innerShdw>
          </a:effectLst>
        </p:spPr>
        <p:txBody>
          <a:bodyPr wrap="square" rtlCol="0">
            <a:spAutoFit/>
          </a:bodyPr>
          <a:lstStyle/>
          <a:p>
            <a:pPr>
              <a:lnSpc>
                <a:spcPts val="5500"/>
              </a:lnSpc>
            </a:pPr>
            <a:r>
              <a:rPr lang="fr-FR" sz="4000" dirty="0" smtClean="0">
                <a:latin typeface="Comic Sans MS" pitchFamily="66" charset="0"/>
              </a:rPr>
              <a:t>I-GENERALITES</a:t>
            </a:r>
          </a:p>
          <a:p>
            <a:pPr>
              <a:lnSpc>
                <a:spcPts val="5500"/>
              </a:lnSpc>
            </a:pPr>
            <a:r>
              <a:rPr lang="fr-FR" sz="4000" dirty="0" smtClean="0">
                <a:latin typeface="Comic Sans MS" pitchFamily="66" charset="0"/>
              </a:rPr>
              <a:t>Le système endocrinien est l’un de 2 systèmes de régulation de l’organisme, travaillant en association étroite (synergie) avec le système nerveux, le système endocrinien agit par l’intermédiaire d’hormones. </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142844" y="285728"/>
            <a:ext cx="8786874" cy="5687326"/>
          </a:xfrm>
          <a:prstGeom prst="rect">
            <a:avLst/>
          </a:prstGeom>
          <a:noFill/>
          <a:effectLst>
            <a:innerShdw blurRad="63500" dist="50800" dir="13500000">
              <a:prstClr val="black">
                <a:alpha val="50000"/>
              </a:prstClr>
            </a:innerShdw>
          </a:effectLst>
        </p:spPr>
        <p:txBody>
          <a:bodyPr wrap="square" rtlCol="0">
            <a:spAutoFit/>
          </a:bodyPr>
          <a:lstStyle/>
          <a:p>
            <a:pPr lvl="0">
              <a:lnSpc>
                <a:spcPts val="5500"/>
              </a:lnSpc>
              <a:buFont typeface="Arial" pitchFamily="34" charset="0"/>
              <a:buChar char="•"/>
            </a:pPr>
            <a:r>
              <a:rPr lang="fr-FR" sz="4000" dirty="0" smtClean="0">
                <a:latin typeface="Comic Sans MS" pitchFamily="66" charset="0"/>
              </a:rPr>
              <a:t>Favorise la soudure des épiphyse osseuse (lors de la ménopause),</a:t>
            </a:r>
          </a:p>
          <a:p>
            <a:pPr lvl="0">
              <a:lnSpc>
                <a:spcPts val="5500"/>
              </a:lnSpc>
              <a:buFont typeface="Arial" pitchFamily="34" charset="0"/>
              <a:buChar char="•"/>
            </a:pPr>
            <a:r>
              <a:rPr lang="fr-FR" sz="4000" dirty="0" smtClean="0">
                <a:latin typeface="Comic Sans MS" pitchFamily="66" charset="0"/>
              </a:rPr>
              <a:t>Stimule la sécrétion de prolactine mais inhibe la production lactée.</a:t>
            </a:r>
          </a:p>
          <a:p>
            <a:pPr>
              <a:lnSpc>
                <a:spcPts val="5500"/>
              </a:lnSpc>
            </a:pPr>
            <a:r>
              <a:rPr lang="fr-FR" sz="4000" dirty="0" smtClean="0">
                <a:latin typeface="Comic Sans MS" pitchFamily="66" charset="0"/>
                <a:sym typeface="Wingdings"/>
              </a:rPr>
              <a:t></a:t>
            </a:r>
            <a:r>
              <a:rPr lang="fr-FR" sz="4000" dirty="0" smtClean="0">
                <a:latin typeface="Comic Sans MS" pitchFamily="66" charset="0"/>
              </a:rPr>
              <a:t>La progestérone :</a:t>
            </a:r>
          </a:p>
          <a:p>
            <a:pPr lvl="0">
              <a:lnSpc>
                <a:spcPts val="5500"/>
              </a:lnSpc>
              <a:buFont typeface="Arial" pitchFamily="34" charset="0"/>
              <a:buChar char="•"/>
            </a:pPr>
            <a:r>
              <a:rPr lang="fr-FR" sz="4000" dirty="0" smtClean="0">
                <a:latin typeface="Comic Sans MS" pitchFamily="66" charset="0"/>
              </a:rPr>
              <a:t>Stimule la croissance du </a:t>
            </a:r>
            <a:r>
              <a:rPr lang="fr-FR" sz="4000" dirty="0" err="1" smtClean="0">
                <a:latin typeface="Comic Sans MS" pitchFamily="66" charset="0"/>
              </a:rPr>
              <a:t>myométre</a:t>
            </a:r>
            <a:r>
              <a:rPr lang="fr-FR" sz="4000" dirty="0" smtClean="0">
                <a:latin typeface="Comic Sans MS" pitchFamily="66" charset="0"/>
              </a:rPr>
              <a:t> pendant </a:t>
            </a:r>
            <a:r>
              <a:rPr lang="fr-FR" sz="4000" dirty="0" smtClean="0">
                <a:latin typeface="Comic Sans MS" pitchFamily="66" charset="0"/>
              </a:rPr>
              <a:t>la grossesse,</a:t>
            </a:r>
          </a:p>
          <a:p>
            <a:pPr lvl="0">
              <a:lnSpc>
                <a:spcPts val="5500"/>
              </a:lnSpc>
              <a:buFont typeface="Arial" pitchFamily="34" charset="0"/>
              <a:buChar char="•"/>
            </a:pPr>
            <a:r>
              <a:rPr lang="fr-FR" sz="4000" dirty="0" smtClean="0">
                <a:latin typeface="Comic Sans MS" pitchFamily="66" charset="0"/>
              </a:rPr>
              <a:t>Stimule la croissance mammaire.</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214282" y="285729"/>
            <a:ext cx="8643998" cy="5414816"/>
          </a:xfrm>
          <a:prstGeom prst="rect">
            <a:avLst/>
          </a:prstGeom>
          <a:noFill/>
          <a:effectLst>
            <a:innerShdw blurRad="63500" dist="50800" dir="13500000">
              <a:prstClr val="black">
                <a:alpha val="50000"/>
              </a:prstClr>
            </a:innerShdw>
          </a:effectLst>
        </p:spPr>
        <p:txBody>
          <a:bodyPr wrap="square" rtlCol="0">
            <a:spAutoFit/>
          </a:bodyPr>
          <a:lstStyle/>
          <a:p>
            <a:pPr>
              <a:lnSpc>
                <a:spcPts val="6000"/>
              </a:lnSpc>
            </a:pPr>
            <a:r>
              <a:rPr lang="fr-FR" sz="4000" dirty="0" smtClean="0">
                <a:latin typeface="Comic Sans MS" pitchFamily="66" charset="0"/>
              </a:rPr>
              <a:t>7)-LES TESTICULES :</a:t>
            </a:r>
          </a:p>
          <a:p>
            <a:pPr>
              <a:lnSpc>
                <a:spcPts val="6000"/>
              </a:lnSpc>
            </a:pPr>
            <a:r>
              <a:rPr lang="fr-FR" sz="4000" dirty="0" smtClean="0">
                <a:latin typeface="Comic Sans MS" pitchFamily="66" charset="0"/>
              </a:rPr>
              <a:t>Ce sont deux glandes génitales qui secrètent la testostérone qui à pour rôle :</a:t>
            </a:r>
          </a:p>
          <a:p>
            <a:pPr lvl="0">
              <a:lnSpc>
                <a:spcPts val="6000"/>
              </a:lnSpc>
              <a:buFont typeface="Arial" pitchFamily="34" charset="0"/>
              <a:buChar char="•"/>
            </a:pPr>
            <a:r>
              <a:rPr lang="fr-FR" sz="4000" dirty="0" smtClean="0">
                <a:latin typeface="Comic Sans MS" pitchFamily="66" charset="0"/>
              </a:rPr>
              <a:t>Nécessaire à la spermatogenèse,</a:t>
            </a:r>
          </a:p>
          <a:p>
            <a:pPr lvl="0">
              <a:lnSpc>
                <a:spcPts val="6000"/>
              </a:lnSpc>
              <a:buFont typeface="Arial" pitchFamily="34" charset="0"/>
              <a:buChar char="•"/>
            </a:pPr>
            <a:r>
              <a:rPr lang="fr-FR" sz="4000" dirty="0" smtClean="0">
                <a:latin typeface="Comic Sans MS" pitchFamily="66" charset="0"/>
              </a:rPr>
              <a:t>Entraîne la différenciation cellulaire des spermatozoïdes,</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214282" y="285729"/>
            <a:ext cx="8643998" cy="5712461"/>
          </a:xfrm>
          <a:prstGeom prst="rect">
            <a:avLst/>
          </a:prstGeom>
          <a:noFill/>
          <a:effectLst>
            <a:innerShdw blurRad="63500" dist="50800" dir="13500000">
              <a:prstClr val="black">
                <a:alpha val="50000"/>
              </a:prstClr>
            </a:innerShdw>
          </a:effectLst>
        </p:spPr>
        <p:txBody>
          <a:bodyPr wrap="square" rtlCol="0">
            <a:spAutoFit/>
          </a:bodyPr>
          <a:lstStyle/>
          <a:p>
            <a:pPr lvl="0">
              <a:lnSpc>
                <a:spcPts val="5500"/>
              </a:lnSpc>
              <a:buFont typeface="Arial" pitchFamily="34" charset="0"/>
              <a:buChar char="•"/>
            </a:pPr>
            <a:r>
              <a:rPr lang="fr-FR" sz="4000" dirty="0" smtClean="0">
                <a:latin typeface="Comic Sans MS" pitchFamily="66" charset="0"/>
              </a:rPr>
              <a:t>Détermine l’apparition des caractères sexuels secondaires masculins,</a:t>
            </a:r>
          </a:p>
          <a:p>
            <a:pPr lvl="0">
              <a:lnSpc>
                <a:spcPts val="5500"/>
              </a:lnSpc>
              <a:buFont typeface="Arial" pitchFamily="34" charset="0"/>
              <a:buChar char="•"/>
            </a:pPr>
            <a:r>
              <a:rPr lang="fr-FR" sz="4000" dirty="0" smtClean="0">
                <a:latin typeface="Comic Sans MS" pitchFamily="66" charset="0"/>
              </a:rPr>
              <a:t>Stimule l’anabolisme des protéines et la croissance du squelette,</a:t>
            </a:r>
          </a:p>
          <a:p>
            <a:pPr lvl="0">
              <a:lnSpc>
                <a:spcPts val="5500"/>
              </a:lnSpc>
              <a:buFont typeface="Arial" pitchFamily="34" charset="0"/>
              <a:buChar char="•"/>
            </a:pPr>
            <a:r>
              <a:rPr lang="fr-FR" sz="4000" dirty="0" smtClean="0">
                <a:latin typeface="Comic Sans MS" pitchFamily="66" charset="0"/>
              </a:rPr>
              <a:t>Maintient les impulsions sexuelles et augmente le comportement agressif. </a:t>
            </a:r>
            <a:endParaRPr lang="fr-FR" sz="40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357158" y="285729"/>
            <a:ext cx="8501122" cy="5632311"/>
          </a:xfrm>
          <a:prstGeom prst="rect">
            <a:avLst/>
          </a:prstGeom>
          <a:noFill/>
          <a:effectLst>
            <a:innerShdw blurRad="63500" dist="50800" dir="13500000">
              <a:prstClr val="black">
                <a:alpha val="50000"/>
              </a:prstClr>
            </a:innerShdw>
          </a:effectLst>
        </p:spPr>
        <p:txBody>
          <a:bodyPr wrap="square" rtlCol="0">
            <a:spAutoFit/>
          </a:bodyPr>
          <a:lstStyle/>
          <a:p>
            <a:r>
              <a:rPr lang="fr-FR" sz="4000" dirty="0" smtClean="0">
                <a:latin typeface="Comic Sans MS" pitchFamily="66" charset="0"/>
              </a:rPr>
              <a:t>C’est des messagers chimiques déversés par les glandes endocrines directement dans le sang et diffusées ensuite à tout l’organisme.</a:t>
            </a:r>
          </a:p>
          <a:p>
            <a:r>
              <a:rPr lang="fr-FR" sz="4000" dirty="0" smtClean="0">
                <a:latin typeface="Comic Sans MS" pitchFamily="66" charset="0"/>
              </a:rPr>
              <a:t>II-LES GLANDES : </a:t>
            </a:r>
          </a:p>
          <a:p>
            <a:r>
              <a:rPr lang="fr-FR" sz="4000" dirty="0" smtClean="0">
                <a:latin typeface="Comic Sans MS" pitchFamily="66" charset="0"/>
              </a:rPr>
              <a:t>C’est des organes qui secrètent des </a:t>
            </a:r>
            <a:r>
              <a:rPr lang="fr-FR" sz="4000" dirty="0" smtClean="0">
                <a:latin typeface="Comic Sans MS" pitchFamily="66" charset="0"/>
              </a:rPr>
              <a:t>substances (hormones) </a:t>
            </a:r>
            <a:r>
              <a:rPr lang="fr-FR" sz="4000" dirty="0" smtClean="0">
                <a:latin typeface="Comic Sans MS" pitchFamily="66" charset="0"/>
              </a:rPr>
              <a:t>,on a 03 types de glandes :  </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214282" y="285728"/>
            <a:ext cx="8643998" cy="5863144"/>
          </a:xfrm>
          <a:prstGeom prst="rect">
            <a:avLst/>
          </a:prstGeom>
          <a:noFill/>
          <a:effectLst>
            <a:innerShdw blurRad="63500" dist="50800" dir="13500000">
              <a:prstClr val="black">
                <a:alpha val="50000"/>
              </a:prstClr>
            </a:innerShdw>
          </a:effectLst>
        </p:spPr>
        <p:txBody>
          <a:bodyPr wrap="square" rtlCol="0">
            <a:spAutoFit/>
          </a:bodyPr>
          <a:lstStyle/>
          <a:p>
            <a:pPr lvl="0">
              <a:lnSpc>
                <a:spcPts val="4500"/>
              </a:lnSpc>
            </a:pPr>
            <a:r>
              <a:rPr lang="fr-FR" sz="4000" dirty="0" smtClean="0">
                <a:latin typeface="Comic Sans MS" pitchFamily="66" charset="0"/>
              </a:rPr>
              <a:t>1)-Les glandes exocrines :Elles libèrent leur sécrétion par l’intermédiaire d’un canal ou dans une cavité.</a:t>
            </a:r>
          </a:p>
          <a:p>
            <a:pPr lvl="0">
              <a:lnSpc>
                <a:spcPts val="4500"/>
              </a:lnSpc>
            </a:pPr>
            <a:r>
              <a:rPr lang="fr-FR" sz="4000" dirty="0" smtClean="0">
                <a:latin typeface="Comic Sans MS" pitchFamily="66" charset="0"/>
              </a:rPr>
              <a:t>2)-Les glandes endocrines :Elles libèrent leur sécrétion qui est l’hormone directement dans le sang.</a:t>
            </a:r>
          </a:p>
          <a:p>
            <a:pPr lvl="0">
              <a:lnSpc>
                <a:spcPts val="4500"/>
              </a:lnSpc>
            </a:pPr>
            <a:r>
              <a:rPr lang="fr-FR" sz="4000" dirty="0" smtClean="0">
                <a:latin typeface="Comic Sans MS" pitchFamily="66" charset="0"/>
              </a:rPr>
              <a:t>3)-Les glandes mixtes: ce sont à la fois des glandes endocrines et exocrines</a:t>
            </a:r>
            <a:r>
              <a:rPr lang="fr-FR" sz="4000" dirty="0" smtClean="0">
                <a:latin typeface="Comic Sans MS" pitchFamily="66" charset="0"/>
              </a:rPr>
              <a:t>.</a:t>
            </a:r>
            <a:endParaRPr lang="fr-FR" sz="4000" dirty="0" smtClean="0">
              <a:latin typeface="Comic Sans MS" pitchFamily="66"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214282" y="285728"/>
            <a:ext cx="8643998" cy="5687326"/>
          </a:xfrm>
          <a:prstGeom prst="rect">
            <a:avLst/>
          </a:prstGeom>
          <a:noFill/>
          <a:effectLst>
            <a:innerShdw blurRad="63500" dist="50800" dir="13500000">
              <a:prstClr val="black">
                <a:alpha val="50000"/>
              </a:prstClr>
            </a:innerShdw>
          </a:effectLst>
        </p:spPr>
        <p:txBody>
          <a:bodyPr wrap="square" rtlCol="0">
            <a:spAutoFit/>
          </a:bodyPr>
          <a:lstStyle/>
          <a:p>
            <a:pPr>
              <a:lnSpc>
                <a:spcPts val="5500"/>
              </a:lnSpc>
            </a:pPr>
            <a:r>
              <a:rPr lang="fr-FR" sz="4000" dirty="0" smtClean="0">
                <a:latin typeface="Comic Sans MS" pitchFamily="66" charset="0"/>
              </a:rPr>
              <a:t>III-LES HORMONES</a:t>
            </a:r>
          </a:p>
          <a:p>
            <a:pPr>
              <a:lnSpc>
                <a:spcPts val="5500"/>
              </a:lnSpc>
            </a:pPr>
            <a:r>
              <a:rPr lang="fr-FR" sz="4000" dirty="0" smtClean="0">
                <a:latin typeface="Comic Sans MS" pitchFamily="66" charset="0"/>
              </a:rPr>
              <a:t>Une hormone est une substance libérée dans l’espace extracellulaire ou dans les capillaires de la glande, agissant sur le métabolisme d’autres cellules à </a:t>
            </a:r>
            <a:r>
              <a:rPr lang="fr-FR" sz="4000" dirty="0" smtClean="0">
                <a:latin typeface="Comic Sans MS" pitchFamily="66" charset="0"/>
              </a:rPr>
              <a:t>distance; elles </a:t>
            </a:r>
            <a:r>
              <a:rPr lang="fr-FR" sz="4000" dirty="0" smtClean="0">
                <a:latin typeface="Comic Sans MS" pitchFamily="66" charset="0"/>
              </a:rPr>
              <a:t>réagissent </a:t>
            </a:r>
            <a:r>
              <a:rPr lang="fr-FR" sz="4000" dirty="0" smtClean="0">
                <a:latin typeface="Comic Sans MS" pitchFamily="66" charset="0"/>
              </a:rPr>
              <a:t>par rétro </a:t>
            </a:r>
            <a:r>
              <a:rPr lang="fr-FR" sz="4000" dirty="0" smtClean="0">
                <a:latin typeface="Comic Sans MS" pitchFamily="66" charset="0"/>
              </a:rPr>
              <a:t>inhibition,</a:t>
            </a:r>
            <a:r>
              <a:rPr lang="fr-FR" sz="4000" dirty="0" smtClean="0">
                <a:latin typeface="Comic Sans MS" pitchFamily="66" charset="0"/>
              </a:rPr>
              <a:t> c’est à dire qu’un </a:t>
            </a:r>
            <a:endParaRPr lang="fr-FR" sz="4000" dirty="0" smtClean="0">
              <a:latin typeface="Comic Sans MS" pitchFamily="66"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214282" y="285728"/>
            <a:ext cx="8786874" cy="5734903"/>
          </a:xfrm>
          <a:prstGeom prst="rect">
            <a:avLst/>
          </a:prstGeom>
          <a:noFill/>
          <a:effectLst>
            <a:innerShdw blurRad="63500" dist="50800" dir="13500000">
              <a:prstClr val="black">
                <a:alpha val="50000"/>
              </a:prstClr>
            </a:innerShdw>
          </a:effectLst>
        </p:spPr>
        <p:txBody>
          <a:bodyPr wrap="square" rtlCol="0">
            <a:spAutoFit/>
          </a:bodyPr>
          <a:lstStyle/>
          <a:p>
            <a:pPr>
              <a:lnSpc>
                <a:spcPts val="5500"/>
              </a:lnSpc>
            </a:pPr>
            <a:r>
              <a:rPr lang="fr-FR" sz="4000" dirty="0" smtClean="0">
                <a:latin typeface="Comic Sans MS" pitchFamily="66" charset="0"/>
              </a:rPr>
              <a:t>stimulus </a:t>
            </a:r>
            <a:r>
              <a:rPr lang="fr-FR" sz="4000" dirty="0" smtClean="0">
                <a:latin typeface="Comic Sans MS" pitchFamily="66" charset="0"/>
              </a:rPr>
              <a:t>externe ou interne déclenche d’abord la sécrétion de l’hormone, puis l’augmentation de sa concentration inhibe sa propre libération tout en agissant sur les cellules cibles (feed-back</a:t>
            </a:r>
            <a:r>
              <a:rPr lang="fr-FR" sz="4000" dirty="0" smtClean="0">
                <a:latin typeface="Comic Sans MS" pitchFamily="66" charset="0"/>
              </a:rPr>
              <a:t>). </a:t>
            </a:r>
            <a:endParaRPr lang="fr-FR" sz="4000" dirty="0" smtClean="0">
              <a:latin typeface="Comic Sans MS" pitchFamily="66" charset="0"/>
            </a:endParaRPr>
          </a:p>
          <a:p>
            <a:pPr>
              <a:lnSpc>
                <a:spcPts val="5500"/>
              </a:lnSpc>
            </a:pPr>
            <a:endParaRPr lang="fr-FR" sz="4000" dirty="0" smtClean="0">
              <a:latin typeface="Comic Sans MS" pitchFamily="66" charset="0"/>
            </a:endParaRPr>
          </a:p>
          <a:p>
            <a:pPr>
              <a:lnSpc>
                <a:spcPts val="5500"/>
              </a:lnSpc>
            </a:pPr>
            <a:r>
              <a:rPr lang="fr-FR" sz="4000" dirty="0" smtClean="0">
                <a:latin typeface="Comic Sans MS" pitchFamily="66" charset="0"/>
              </a:rPr>
              <a:t>IV- </a:t>
            </a:r>
            <a:r>
              <a:rPr lang="fr-FR" sz="4000" dirty="0" smtClean="0">
                <a:latin typeface="Comic Sans MS" pitchFamily="66" charset="0"/>
              </a:rPr>
              <a:t>LES GLANDES ENDOCRINES </a:t>
            </a:r>
            <a:r>
              <a:rPr lang="fr-FR" sz="4000" dirty="0" smtClean="0">
                <a:latin typeface="Comic Sans MS" pitchFamily="66" charset="0"/>
              </a:rPr>
              <a:t>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214282" y="285728"/>
            <a:ext cx="8643998" cy="5414816"/>
          </a:xfrm>
          <a:prstGeom prst="rect">
            <a:avLst/>
          </a:prstGeom>
          <a:noFill/>
          <a:effectLst>
            <a:innerShdw blurRad="63500" dist="50800" dir="13500000">
              <a:prstClr val="black">
                <a:alpha val="50000"/>
              </a:prstClr>
            </a:innerShdw>
          </a:effectLst>
        </p:spPr>
        <p:txBody>
          <a:bodyPr wrap="square" rtlCol="0">
            <a:spAutoFit/>
          </a:bodyPr>
          <a:lstStyle/>
          <a:p>
            <a:pPr>
              <a:lnSpc>
                <a:spcPts val="6000"/>
              </a:lnSpc>
            </a:pPr>
            <a:r>
              <a:rPr lang="fr-FR" sz="4000" dirty="0" smtClean="0">
                <a:latin typeface="Comic Sans MS" pitchFamily="66" charset="0"/>
              </a:rPr>
              <a:t>1</a:t>
            </a:r>
            <a:r>
              <a:rPr lang="fr-FR" sz="4000" dirty="0" smtClean="0">
                <a:latin typeface="Comic Sans MS" pitchFamily="66" charset="0"/>
              </a:rPr>
              <a:t>)-L’HYPOPHYSE </a:t>
            </a:r>
            <a:r>
              <a:rPr lang="fr-FR" sz="4000" dirty="0" smtClean="0">
                <a:latin typeface="Comic Sans MS" pitchFamily="66" charset="0"/>
              </a:rPr>
              <a:t>: Appelée </a:t>
            </a:r>
            <a:r>
              <a:rPr lang="fr-FR" sz="4000" dirty="0" smtClean="0">
                <a:latin typeface="Comic Sans MS" pitchFamily="66" charset="0"/>
              </a:rPr>
              <a:t>aussi glande pituitaire, elle se situe sous le cerveau antérieur, dans une cavité osseuse (selle turcique),elle est directement reliée à l’hypothalamus, elle est constituée de 02 lobes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214282" y="285728"/>
            <a:ext cx="8643998" cy="5414816"/>
          </a:xfrm>
          <a:prstGeom prst="rect">
            <a:avLst/>
          </a:prstGeom>
          <a:noFill/>
          <a:effectLst>
            <a:innerShdw blurRad="63500" dist="50800" dir="13500000">
              <a:prstClr val="black">
                <a:alpha val="50000"/>
              </a:prstClr>
            </a:innerShdw>
          </a:effectLst>
        </p:spPr>
        <p:txBody>
          <a:bodyPr wrap="square" rtlCol="0">
            <a:spAutoFit/>
          </a:bodyPr>
          <a:lstStyle/>
          <a:p>
            <a:pPr>
              <a:lnSpc>
                <a:spcPts val="6000"/>
              </a:lnSpc>
            </a:pPr>
            <a:r>
              <a:rPr lang="fr-FR" sz="4000" dirty="0" smtClean="0">
                <a:latin typeface="Comic Sans MS" pitchFamily="66" charset="0"/>
              </a:rPr>
              <a:t>a)-Le lobe antérieur qui secrète:</a:t>
            </a:r>
          </a:p>
          <a:p>
            <a:pPr>
              <a:lnSpc>
                <a:spcPts val="6000"/>
              </a:lnSpc>
            </a:pPr>
            <a:r>
              <a:rPr lang="fr-FR" sz="4000" dirty="0" smtClean="0">
                <a:latin typeface="Comic Sans MS" pitchFamily="66" charset="0"/>
                <a:sym typeface="Wingdings"/>
              </a:rPr>
              <a:t></a:t>
            </a:r>
            <a:r>
              <a:rPr lang="fr-FR" sz="4000" dirty="0" smtClean="0">
                <a:latin typeface="Comic Sans MS" pitchFamily="66" charset="0"/>
              </a:rPr>
              <a:t>Une hormone somatotrope ou hormone de croissance</a:t>
            </a:r>
          </a:p>
          <a:p>
            <a:pPr>
              <a:lnSpc>
                <a:spcPts val="6000"/>
              </a:lnSpc>
            </a:pPr>
            <a:r>
              <a:rPr lang="fr-FR" sz="4000" dirty="0" smtClean="0">
                <a:latin typeface="Comic Sans MS" pitchFamily="66" charset="0"/>
                <a:sym typeface="Wingdings"/>
              </a:rPr>
              <a:t></a:t>
            </a:r>
            <a:r>
              <a:rPr lang="fr-FR" sz="4000" dirty="0" smtClean="0">
                <a:latin typeface="Comic Sans MS" pitchFamily="66" charset="0"/>
              </a:rPr>
              <a:t>Des hormones stimulines agissant :</a:t>
            </a:r>
          </a:p>
          <a:p>
            <a:pPr>
              <a:lnSpc>
                <a:spcPts val="6000"/>
              </a:lnSpc>
              <a:buFont typeface="Arial" pitchFamily="34" charset="0"/>
              <a:buChar char="•"/>
            </a:pPr>
            <a:r>
              <a:rPr lang="fr-FR" sz="4000" dirty="0" smtClean="0">
                <a:latin typeface="Comic Sans MS" pitchFamily="66" charset="0"/>
              </a:rPr>
              <a:t>Sur la thyroïde :thyroxine,</a:t>
            </a:r>
          </a:p>
          <a:p>
            <a:pPr lvl="0">
              <a:lnSpc>
                <a:spcPts val="6000"/>
              </a:lnSpc>
              <a:buFont typeface="Arial" pitchFamily="34" charset="0"/>
              <a:buChar char="•"/>
            </a:pPr>
            <a:r>
              <a:rPr lang="fr-FR" sz="4000" dirty="0" smtClean="0">
                <a:latin typeface="Comic Sans MS" pitchFamily="66" charset="0"/>
              </a:rPr>
              <a:t>Sur la corticosurrénale : A.C.T.H </a:t>
            </a:r>
            <a:r>
              <a:rPr lang="fr-FR" sz="4000" dirty="0" smtClean="0">
                <a:latin typeface="Comic Sans MS" pitchFamily="66" charset="0"/>
              </a:rPr>
              <a:t>,</a:t>
            </a:r>
            <a:r>
              <a:rPr lang="fr-FR" sz="4000" dirty="0" smtClean="0">
                <a:latin typeface="Comic Sans MS" pitchFamily="66" charset="0"/>
              </a:rPr>
              <a:t>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214282" y="285728"/>
            <a:ext cx="8643998" cy="5414816"/>
          </a:xfrm>
          <a:prstGeom prst="rect">
            <a:avLst/>
          </a:prstGeom>
          <a:noFill/>
          <a:effectLst>
            <a:innerShdw blurRad="63500" dist="50800" dir="13500000">
              <a:prstClr val="black">
                <a:alpha val="50000"/>
              </a:prstClr>
            </a:innerShdw>
          </a:effectLst>
        </p:spPr>
        <p:txBody>
          <a:bodyPr wrap="square" rtlCol="0">
            <a:spAutoFit/>
          </a:bodyPr>
          <a:lstStyle/>
          <a:p>
            <a:pPr lvl="0">
              <a:lnSpc>
                <a:spcPts val="6000"/>
              </a:lnSpc>
              <a:buFont typeface="Arial" pitchFamily="34" charset="0"/>
              <a:buChar char="•"/>
            </a:pPr>
            <a:r>
              <a:rPr lang="fr-FR" sz="4000" dirty="0" smtClean="0">
                <a:latin typeface="Comic Sans MS" pitchFamily="66" charset="0"/>
              </a:rPr>
              <a:t>Sur </a:t>
            </a:r>
            <a:r>
              <a:rPr lang="fr-FR" sz="4000" dirty="0" smtClean="0">
                <a:latin typeface="Comic Sans MS" pitchFamily="66" charset="0"/>
              </a:rPr>
              <a:t>les ovaires : F.S.H (folliculine stimuline) – L.H (</a:t>
            </a:r>
            <a:r>
              <a:rPr lang="fr-FR" sz="4000" dirty="0" err="1" smtClean="0">
                <a:latin typeface="Comic Sans MS" pitchFamily="66" charset="0"/>
              </a:rPr>
              <a:t>lutéostimuline</a:t>
            </a:r>
            <a:r>
              <a:rPr lang="fr-FR" sz="4000" dirty="0" smtClean="0">
                <a:latin typeface="Comic Sans MS" pitchFamily="66" charset="0"/>
              </a:rPr>
              <a:t>)-L.T(</a:t>
            </a:r>
            <a:r>
              <a:rPr lang="fr-FR" sz="4000" dirty="0" err="1" smtClean="0">
                <a:latin typeface="Comic Sans MS" pitchFamily="66" charset="0"/>
              </a:rPr>
              <a:t>lutéotrophine</a:t>
            </a:r>
            <a:r>
              <a:rPr lang="fr-FR" sz="4000" dirty="0" smtClean="0">
                <a:latin typeface="Comic Sans MS" pitchFamily="66" charset="0"/>
              </a:rPr>
              <a:t>).</a:t>
            </a:r>
          </a:p>
          <a:p>
            <a:pPr>
              <a:lnSpc>
                <a:spcPts val="6000"/>
              </a:lnSpc>
            </a:pPr>
            <a:r>
              <a:rPr lang="fr-FR" sz="4000" dirty="0" smtClean="0">
                <a:latin typeface="Comic Sans MS" pitchFamily="66" charset="0"/>
              </a:rPr>
              <a:t>b)-Le lobe postérieur qui secrète :</a:t>
            </a:r>
          </a:p>
          <a:p>
            <a:pPr>
              <a:lnSpc>
                <a:spcPts val="6000"/>
              </a:lnSpc>
            </a:pPr>
            <a:r>
              <a:rPr lang="fr-FR" sz="4000" dirty="0" smtClean="0">
                <a:latin typeface="Comic Sans MS" pitchFamily="66" charset="0"/>
              </a:rPr>
              <a:t> </a:t>
            </a:r>
            <a:r>
              <a:rPr lang="fr-FR" sz="4000" dirty="0" smtClean="0">
                <a:latin typeface="Comic Sans MS" pitchFamily="66" charset="0"/>
                <a:sym typeface="Wingdings"/>
              </a:rPr>
              <a:t></a:t>
            </a:r>
            <a:r>
              <a:rPr lang="fr-FR" sz="4000" dirty="0" smtClean="0">
                <a:latin typeface="Comic Sans MS" pitchFamily="66" charset="0"/>
              </a:rPr>
              <a:t>L’hormone antidiurétique,</a:t>
            </a:r>
          </a:p>
          <a:p>
            <a:pPr>
              <a:lnSpc>
                <a:spcPts val="6000"/>
              </a:lnSpc>
            </a:pPr>
            <a:r>
              <a:rPr lang="fr-FR" sz="4000" dirty="0" smtClean="0">
                <a:latin typeface="Comic Sans MS" pitchFamily="66" charset="0"/>
                <a:sym typeface="Wingdings"/>
              </a:rPr>
              <a:t></a:t>
            </a:r>
            <a:r>
              <a:rPr lang="fr-FR" sz="4000" dirty="0" smtClean="0">
                <a:latin typeface="Comic Sans MS" pitchFamily="66" charset="0"/>
              </a:rPr>
              <a:t>L’ocytocine (responsable des contractions de l’utérus).   </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Rotonde">
  <a:themeElements>
    <a:clrScheme name="Rotond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Rotond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Rotond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2471</TotalTime>
  <Words>336</Words>
  <PresentationFormat>Affichage à l'écran (4:3)</PresentationFormat>
  <Paragraphs>75</Paragraphs>
  <Slides>22</Slides>
  <Notes>0</Notes>
  <HiddenSlides>0</HiddenSlides>
  <MMClips>0</MMClips>
  <ScaleCrop>false</ScaleCrop>
  <HeadingPairs>
    <vt:vector size="4" baseType="variant">
      <vt:variant>
        <vt:lpstr>Thème</vt:lpstr>
      </vt:variant>
      <vt:variant>
        <vt:i4>1</vt:i4>
      </vt:variant>
      <vt:variant>
        <vt:lpstr>Titres des diapositives</vt:lpstr>
      </vt:variant>
      <vt:variant>
        <vt:i4>22</vt:i4>
      </vt:variant>
    </vt:vector>
  </HeadingPairs>
  <TitlesOfParts>
    <vt:vector size="23" baseType="lpstr">
      <vt:lpstr>Rotonde</vt:lpstr>
      <vt:lpstr>Diapositive 1</vt:lpstr>
      <vt:lpstr>Diapositive 2</vt:lpstr>
      <vt:lpstr>Diapositive 3</vt:lpstr>
      <vt:lpstr>Diapositive 4</vt:lpstr>
      <vt:lpstr>Diapositive 5</vt:lpstr>
      <vt:lpstr>Diapositive 6</vt:lpstr>
      <vt:lpstr>Diapositive 7</vt:lpstr>
      <vt:lpstr>Diapositive 8</vt:lpstr>
      <vt:lpstr>Diapositive 9</vt:lpstr>
      <vt:lpstr>Diapositive 10</vt:lpstr>
      <vt:lpstr>Diapositive 11</vt:lpstr>
      <vt:lpstr>Diapositive 12</vt:lpstr>
      <vt:lpstr>Diapositive 13</vt:lpstr>
      <vt:lpstr>Diapositive 14</vt:lpstr>
      <vt:lpstr>Diapositive 15</vt:lpstr>
      <vt:lpstr>Diapositive 16</vt:lpstr>
      <vt:lpstr>Diapositive 17</vt:lpstr>
      <vt:lpstr>Diapositive 18</vt:lpstr>
      <vt:lpstr>Diapositive 19</vt:lpstr>
      <vt:lpstr>Diapositive 20</vt:lpstr>
      <vt:lpstr>Diapositive 21</vt:lpstr>
      <vt:lpstr>Diapositive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Séminaire de formation Thème: « Qualité et</dc:title>
  <cp:lastModifiedBy>GINIE TECH</cp:lastModifiedBy>
  <cp:revision>267</cp:revision>
  <dcterms:modified xsi:type="dcterms:W3CDTF">2016-03-02T06:14:41Z</dcterms:modified>
</cp:coreProperties>
</file>